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33"/>
  </p:notesMasterIdLst>
  <p:handoutMasterIdLst>
    <p:handoutMasterId r:id="rId34"/>
  </p:handoutMasterIdLst>
  <p:sldIdLst>
    <p:sldId id="256" r:id="rId2"/>
    <p:sldId id="257" r:id="rId3"/>
    <p:sldId id="258" r:id="rId4"/>
    <p:sldId id="286" r:id="rId5"/>
    <p:sldId id="259" r:id="rId6"/>
    <p:sldId id="260" r:id="rId7"/>
    <p:sldId id="267" r:id="rId8"/>
    <p:sldId id="266" r:id="rId9"/>
    <p:sldId id="268" r:id="rId10"/>
    <p:sldId id="261" r:id="rId11"/>
    <p:sldId id="269" r:id="rId12"/>
    <p:sldId id="262" r:id="rId13"/>
    <p:sldId id="270" r:id="rId14"/>
    <p:sldId id="271" r:id="rId15"/>
    <p:sldId id="272" r:id="rId16"/>
    <p:sldId id="263" r:id="rId17"/>
    <p:sldId id="264" r:id="rId18"/>
    <p:sldId id="273" r:id="rId19"/>
    <p:sldId id="274" r:id="rId20"/>
    <p:sldId id="285" r:id="rId21"/>
    <p:sldId id="275" r:id="rId22"/>
    <p:sldId id="276" r:id="rId23"/>
    <p:sldId id="277" r:id="rId24"/>
    <p:sldId id="278" r:id="rId25"/>
    <p:sldId id="279" r:id="rId26"/>
    <p:sldId id="280" r:id="rId27"/>
    <p:sldId id="281" r:id="rId28"/>
    <p:sldId id="282" r:id="rId29"/>
    <p:sldId id="265" r:id="rId30"/>
    <p:sldId id="283" r:id="rId31"/>
    <p:sldId id="284"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4D1"/>
    <a:srgbClr val="E5FAFF"/>
    <a:srgbClr val="D1F6FF"/>
    <a:srgbClr val="FFC72C"/>
    <a:srgbClr val="FFDE81"/>
    <a:srgbClr val="FFD358"/>
    <a:srgbClr val="8031A7"/>
    <a:srgbClr val="BFBFBF"/>
    <a:srgbClr val="007A97"/>
    <a:srgbClr val="FAB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90"/>
    <p:restoredTop sz="61290" autoAdjust="0"/>
  </p:normalViewPr>
  <p:slideViewPr>
    <p:cSldViewPr snapToGrid="0" snapToObjects="1">
      <p:cViewPr varScale="1">
        <p:scale>
          <a:sx n="98" d="100"/>
          <a:sy n="98" d="100"/>
        </p:scale>
        <p:origin x="-2496" y="-96"/>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1656"/>
    </p:cViewPr>
  </p:sorterViewPr>
  <p:notesViewPr>
    <p:cSldViewPr snapToGrid="0" snapToObjects="1">
      <p:cViewPr varScale="1">
        <p:scale>
          <a:sx n="97" d="100"/>
          <a:sy n="97" d="100"/>
        </p:scale>
        <p:origin x="-36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7/21/2018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351503"/>
            <a:ext cx="4662985" cy="262289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cxnSp>
        <p:nvCxnSpPr>
          <p:cNvPr id="7" name="Straight Connector 6"/>
          <p:cNvCxnSpPr/>
          <p:nvPr/>
        </p:nvCxnSpPr>
        <p:spPr>
          <a:xfrm>
            <a:off x="5132439" y="540774"/>
            <a:ext cx="0" cy="818043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Notes Placeholder 10"/>
          <p:cNvSpPr>
            <a:spLocks noGrp="1"/>
          </p:cNvSpPr>
          <p:nvPr>
            <p:ph type="body" sz="quarter" idx="3"/>
          </p:nvPr>
        </p:nvSpPr>
        <p:spPr>
          <a:xfrm>
            <a:off x="380963" y="3114368"/>
            <a:ext cx="4662985" cy="578382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ucene.apache.org/solr/guide/6_6/field-type-definitions-and-properties.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lucene.apache.org/solr/guide/6_6/field-properties-by-use-case.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goal of this Discussion Module is to get a DSE Search index up and running quickly;</a:t>
            </a:r>
            <a:r>
              <a:rPr lang="en-US" baseline="0" dirty="0" smtClean="0"/>
              <a:t> a learn by example technique.</a:t>
            </a:r>
            <a:endParaRPr lang="en-US" dirty="0" smtClean="0"/>
          </a:p>
          <a:p>
            <a:endParaRPr lang="en-US" dirty="0" smtClean="0"/>
          </a:p>
          <a:p>
            <a:r>
              <a:rPr lang="en-US" dirty="0" smtClean="0"/>
              <a:t>The example use case we are pursuing is: Synonym</a:t>
            </a:r>
            <a:r>
              <a:rPr lang="en-US" baseline="0" dirty="0" smtClean="0"/>
              <a:t> lookup, text analytics.</a:t>
            </a:r>
            <a:r>
              <a:rPr lang="en-US" dirty="0" smtClean="0"/>
              <a:t> </a:t>
            </a:r>
          </a:p>
          <a:p>
            <a:endParaRPr lang="en-US" dirty="0" smtClean="0"/>
          </a:p>
          <a:p>
            <a:r>
              <a:rPr lang="en-US" dirty="0" smtClean="0"/>
              <a:t>After this Discussion</a:t>
            </a:r>
            <a:r>
              <a:rPr lang="en-US" baseline="0" dirty="0" smtClean="0"/>
              <a:t> Module, you could likely implement most of the index creation use cases we could discuss throughout a DSE Search discussion.</a:t>
            </a:r>
            <a:endParaRPr lang="en-US" dirty="0"/>
          </a:p>
        </p:txBody>
      </p:sp>
    </p:spTree>
    <p:extLst>
      <p:ext uri="{BB962C8B-B14F-4D97-AF65-F5344CB8AC3E}">
        <p14:creationId xmlns:p14="http://schemas.microsoft.com/office/powerpoint/2010/main" val="814661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While analyzers are THE central object to </a:t>
            </a:r>
            <a:r>
              <a:rPr lang="en-US" baseline="0" dirty="0" smtClean="0"/>
              <a:t>DSE Search text analytics, the do not exist as objects in their own right; analyzers are a property to a field type.</a:t>
            </a:r>
          </a:p>
          <a:p>
            <a:endParaRPr lang="en-US" baseline="0" dirty="0" smtClean="0"/>
          </a:p>
          <a:p>
            <a:r>
              <a:rPr lang="en-US" baseline="0" dirty="0" smtClean="0"/>
              <a:t>We’ll will see evidence of the above statement when we run some CQL code that follows.</a:t>
            </a:r>
          </a:p>
          <a:p>
            <a:endParaRPr lang="en-US" baseline="0" dirty="0" smtClean="0"/>
          </a:p>
          <a:p>
            <a:r>
              <a:rPr lang="en-US" baseline="0" dirty="0" smtClean="0"/>
              <a:t>   --</a:t>
            </a:r>
          </a:p>
          <a:p>
            <a:endParaRPr lang="en-US" baseline="0" dirty="0" smtClean="0"/>
          </a:p>
          <a:p>
            <a:r>
              <a:rPr lang="en-US" baseline="0" dirty="0" smtClean="0"/>
              <a:t>There are at least three means to create DSE Search indexes:</a:t>
            </a:r>
          </a:p>
          <a:p>
            <a:endParaRPr lang="en-US" baseline="0" dirty="0" smtClean="0"/>
          </a:p>
          <a:p>
            <a:pPr marL="330200" indent="-171450">
              <a:buFont typeface="Arial" pitchFamily="34" charset="0"/>
              <a:buChar char="•"/>
            </a:pPr>
            <a:r>
              <a:rPr lang="en-US" baseline="0" dirty="0" err="1" smtClean="0"/>
              <a:t>dsetool</a:t>
            </a:r>
            <a:r>
              <a:rPr lang="en-US" baseline="0" dirty="0" smtClean="0"/>
              <a:t> - is the legacy means. In this and all Discussion Modules, we will use </a:t>
            </a:r>
            <a:r>
              <a:rPr lang="en-US" baseline="0" dirty="0" err="1" smtClean="0"/>
              <a:t>dsetool</a:t>
            </a:r>
            <a:r>
              <a:rPr lang="en-US" baseline="0" dirty="0" smtClean="0"/>
              <a:t> for diagnostics and system administration only. </a:t>
            </a:r>
          </a:p>
          <a:p>
            <a:pPr marL="330200" indent="-171450">
              <a:buFont typeface="Arial" pitchFamily="34" charset="0"/>
              <a:buChar char="•"/>
            </a:pPr>
            <a:r>
              <a:rPr lang="en-US" baseline="0" dirty="0" smtClean="0"/>
              <a:t>CQL DDL - is the preferred means to create DSE Search indexes, and the technique we will highlight.</a:t>
            </a:r>
          </a:p>
          <a:p>
            <a:pPr marL="330200" indent="-171450">
              <a:buFont typeface="Arial" pitchFamily="34" charset="0"/>
              <a:buChar char="•"/>
            </a:pPr>
            <a:r>
              <a:rPr lang="en-US" baseline="0" dirty="0" smtClean="0"/>
              <a:t>And when using DSE Graph, you can use the Gremlin graph traversal language (for graph). If you are not familiar with Gremlin, for now think of Gremlin as SQL for graph databases.</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Further, the pattern is:</a:t>
            </a:r>
          </a:p>
          <a:p>
            <a:pPr marL="158750" indent="0">
              <a:buFont typeface="Arial" pitchFamily="34" charset="0"/>
              <a:buNone/>
            </a:pPr>
            <a:endParaRPr lang="en-US" baseline="0" dirty="0" smtClean="0"/>
          </a:p>
          <a:p>
            <a:pPr marL="330200" indent="-171450">
              <a:buFont typeface="Arial" pitchFamily="34" charset="0"/>
              <a:buChar char="•"/>
            </a:pPr>
            <a:r>
              <a:rPr lang="en-US" baseline="0" dirty="0" smtClean="0"/>
              <a:t>We will run CREATE SEARCH INDEX, followed by one or more ALTER SEARCH INDEX statements to achieve our intent.</a:t>
            </a:r>
          </a:p>
          <a:p>
            <a:pPr marL="330200" indent="-171450">
              <a:buFont typeface="Arial" pitchFamily="34" charset="0"/>
              <a:buChar char="•"/>
            </a:pPr>
            <a:r>
              <a:rPr lang="en-US" baseline="0" dirty="0" smtClean="0"/>
              <a:t>DSE Search indexes are built asynchronously, without interruption to end user routines/servicing.</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After defining an index (ALTER), we call to deploy the index using a combination of RELOAD and REBUILD.</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Largely for programming/testing, there is also a, COMMIT SEARCH INDEX, which cause given buffers to flush data, and make same available for use. Generally though, we don’t use this command in production.</a:t>
            </a:r>
          </a:p>
          <a:p>
            <a:pPr marL="158750" indent="0">
              <a:buFont typeface="Arial" pitchFamily="34" charset="0"/>
              <a:buNone/>
            </a:pPr>
            <a:endParaRPr lang="en-US" baseline="0" dirty="0" smtClean="0"/>
          </a:p>
          <a:p>
            <a:pPr marL="158750" indent="0">
              <a:buFont typeface="Arial" pitchFamily="34" charset="0"/>
              <a:buNone/>
            </a:pPr>
            <a:endParaRPr lang="en-US" baseline="0" dirty="0" smtClean="0"/>
          </a:p>
          <a:p>
            <a:pPr marL="158750" indent="0">
              <a:buFont typeface="Arial" pitchFamily="34" charset="0"/>
              <a:buNone/>
            </a:pPr>
            <a:r>
              <a:rPr lang="en-US" baseline="0" dirty="0" err="1" smtClean="0"/>
              <a:t>dsetool</a:t>
            </a:r>
            <a:r>
              <a:rPr lang="en-US" baseline="0" dirty="0" smtClean="0"/>
              <a:t> and DSE Search index creation was configured via two or more XML formatted data files. While use of these legacy XML files is no longer required, much of the Apache </a:t>
            </a:r>
            <a:r>
              <a:rPr lang="en-US" baseline="0" dirty="0" err="1" smtClean="0"/>
              <a:t>Solr</a:t>
            </a:r>
            <a:r>
              <a:rPr lang="en-US" baseline="0" dirty="0" smtClean="0"/>
              <a:t> documentation uses these same XML files. So, understanding these files can be handy. You can also generate these files, for use in compare and contrast to what </a:t>
            </a:r>
            <a:r>
              <a:rPr lang="en-US" baseline="0" dirty="0" err="1" smtClean="0"/>
              <a:t>Solr</a:t>
            </a:r>
            <a:r>
              <a:rPr lang="en-US" baseline="0" dirty="0" smtClean="0"/>
              <a:t> documentation might offer.</a:t>
            </a:r>
          </a:p>
        </p:txBody>
      </p:sp>
    </p:spTree>
    <p:extLst>
      <p:ext uri="{BB962C8B-B14F-4D97-AF65-F5344CB8AC3E}">
        <p14:creationId xmlns:p14="http://schemas.microsoft.com/office/powerpoint/2010/main" val="1793751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At this point we present</a:t>
            </a:r>
            <a:r>
              <a:rPr lang="en-US" baseline="0" dirty="0" smtClean="0"/>
              <a:t> an example; complete, and end to end.</a:t>
            </a:r>
          </a:p>
          <a:p>
            <a:endParaRPr lang="en-US" baseline="0" dirty="0" smtClean="0"/>
          </a:p>
          <a:p>
            <a:r>
              <a:rPr lang="en-US" baseline="0" dirty="0" smtClean="0"/>
              <a:t>The example we detail is delivering synonym DSE text search capabilities.</a:t>
            </a:r>
            <a:endParaRPr lang="en-US" dirty="0"/>
          </a:p>
        </p:txBody>
      </p:sp>
    </p:spTree>
    <p:extLst>
      <p:ext uri="{BB962C8B-B14F-4D97-AF65-F5344CB8AC3E}">
        <p14:creationId xmlns:p14="http://schemas.microsoft.com/office/powerpoint/2010/main" val="303139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Syntax</a:t>
            </a:r>
            <a:r>
              <a:rPr lang="en-US" baseline="0" dirty="0" smtClean="0"/>
              <a:t> to create </a:t>
            </a:r>
            <a:r>
              <a:rPr lang="en-US" dirty="0" smtClean="0"/>
              <a:t>a DSE </a:t>
            </a:r>
            <a:r>
              <a:rPr lang="en-US" dirty="0" err="1" smtClean="0"/>
              <a:t>keyspace</a:t>
            </a:r>
            <a:r>
              <a:rPr lang="en-US" dirty="0" smtClean="0"/>
              <a:t>.</a:t>
            </a:r>
            <a:endParaRPr lang="en-US" dirty="0"/>
          </a:p>
        </p:txBody>
      </p:sp>
    </p:spTree>
    <p:extLst>
      <p:ext uri="{BB962C8B-B14F-4D97-AF65-F5344CB8AC3E}">
        <p14:creationId xmlns:p14="http://schemas.microsoft.com/office/powerpoint/2010/main" val="3410638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Syntax</a:t>
            </a:r>
            <a:r>
              <a:rPr lang="en-US" baseline="0" dirty="0" smtClean="0"/>
              <a:t> to create</a:t>
            </a:r>
            <a:r>
              <a:rPr lang="en-US" dirty="0" smtClean="0"/>
              <a:t> a DSE table.</a:t>
            </a:r>
            <a:endParaRPr lang="en-US" dirty="0"/>
          </a:p>
        </p:txBody>
      </p:sp>
    </p:spTree>
    <p:extLst>
      <p:ext uri="{BB962C8B-B14F-4D97-AF65-F5344CB8AC3E}">
        <p14:creationId xmlns:p14="http://schemas.microsoft.com/office/powerpoint/2010/main" val="407460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Syntax to add two rows of data.</a:t>
            </a:r>
            <a:endParaRPr lang="en-US" dirty="0"/>
          </a:p>
        </p:txBody>
      </p:sp>
    </p:spTree>
    <p:extLst>
      <p:ext uri="{BB962C8B-B14F-4D97-AF65-F5344CB8AC3E}">
        <p14:creationId xmlns:p14="http://schemas.microsoft.com/office/powerpoint/2010/main" val="3832673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Syntax to create a DSE Search index.</a:t>
            </a:r>
          </a:p>
          <a:p>
            <a:endParaRPr lang="en-US" dirty="0" smtClean="0"/>
          </a:p>
          <a:p>
            <a:r>
              <a:rPr lang="en-US" dirty="0" smtClean="0"/>
              <a:t>We see the result of this command on the next slide(s).</a:t>
            </a:r>
          </a:p>
          <a:p>
            <a:endParaRPr lang="en-US" dirty="0" smtClean="0"/>
          </a:p>
          <a:p>
            <a:r>
              <a:rPr lang="en-US" dirty="0" smtClean="0"/>
              <a:t>Syntactically this command calls to:</a:t>
            </a:r>
          </a:p>
          <a:p>
            <a:endParaRPr lang="en-US" dirty="0" smtClean="0"/>
          </a:p>
          <a:p>
            <a:pPr marL="330200" indent="-171450">
              <a:buFont typeface="Arial" pitchFamily="34" charset="0"/>
              <a:buChar char="•"/>
            </a:pPr>
            <a:r>
              <a:rPr lang="en-US" dirty="0" smtClean="0"/>
              <a:t>Create a DSE Search index on t1.col1, accepting</a:t>
            </a:r>
            <a:r>
              <a:rPr lang="en-US" baseline="0" dirty="0" smtClean="0"/>
              <a:t> all default values.</a:t>
            </a:r>
          </a:p>
          <a:p>
            <a:pPr marL="330200" indent="-171450">
              <a:buFont typeface="Arial" pitchFamily="34" charset="0"/>
              <a:buChar char="•"/>
            </a:pPr>
            <a:r>
              <a:rPr lang="en-US" baseline="0" dirty="0" smtClean="0"/>
              <a:t>The “* excluded” calls to index no additional columns.</a:t>
            </a:r>
            <a:r>
              <a:rPr lang="en-US" dirty="0" smtClean="0"/>
              <a:t> </a:t>
            </a:r>
          </a:p>
          <a:p>
            <a:pPr marL="330200" indent="-171450">
              <a:buFont typeface="Arial" pitchFamily="34" charset="0"/>
              <a:buChar char="•"/>
            </a:pPr>
            <a:endParaRPr lang="en-US" dirty="0" smtClean="0"/>
          </a:p>
          <a:p>
            <a:pPr marL="330200" indent="-171450">
              <a:buFont typeface="Arial" pitchFamily="34" charset="0"/>
              <a:buChar char="•"/>
            </a:pPr>
            <a:r>
              <a:rPr lang="en-US" dirty="0" smtClean="0"/>
              <a:t>A CREATE SEARCH INDEX ON t1;   Would index all columns in the table. Unless we are</a:t>
            </a:r>
            <a:r>
              <a:rPr lang="en-US" baseline="0" dirty="0" smtClean="0"/>
              <a:t> certain we would use indexes and every column, this is not something we wish to do.</a:t>
            </a:r>
            <a:endParaRPr lang="en-US" dirty="0"/>
          </a:p>
        </p:txBody>
      </p:sp>
    </p:spTree>
    <p:extLst>
      <p:ext uri="{BB962C8B-B14F-4D97-AF65-F5344CB8AC3E}">
        <p14:creationId xmlns:p14="http://schemas.microsoft.com/office/powerpoint/2010/main" val="2141512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Related to the output of DESCRIBE TABLE:</a:t>
            </a:r>
          </a:p>
          <a:p>
            <a:endParaRPr lang="en-US" dirty="0" smtClean="0"/>
          </a:p>
          <a:p>
            <a:pPr marL="330200" indent="-171450">
              <a:buFont typeface="Arial" pitchFamily="34" charset="0"/>
              <a:buChar char="•"/>
            </a:pPr>
            <a:r>
              <a:rPr lang="en-US" dirty="0" smtClean="0"/>
              <a:t>We deleted lines not specific to DSE Search indexes, to save space.</a:t>
            </a:r>
          </a:p>
          <a:p>
            <a:pPr marL="330200" indent="-171450">
              <a:buFont typeface="Arial" pitchFamily="34" charset="0"/>
              <a:buChar char="•"/>
            </a:pPr>
            <a:r>
              <a:rPr lang="en-US" dirty="0" smtClean="0"/>
              <a:t>Minimally we see that a DSE Search index exists on this table (</a:t>
            </a:r>
            <a:r>
              <a:rPr lang="en-US" sz="800" dirty="0" smtClean="0">
                <a:solidFill>
                  <a:schemeClr val="accent1"/>
                </a:solidFill>
              </a:rPr>
              <a:t>solr.Cql3SolrSecondaryIndex)</a:t>
            </a:r>
            <a:r>
              <a:rPr lang="en-US" dirty="0" smtClean="0"/>
              <a:t>.</a:t>
            </a:r>
          </a:p>
          <a:p>
            <a:pPr marL="330200" indent="-171450">
              <a:buFont typeface="Arial" pitchFamily="34" charset="0"/>
              <a:buChar char="•"/>
            </a:pPr>
            <a:endParaRPr lang="en-US" dirty="0" smtClean="0"/>
          </a:p>
          <a:p>
            <a:pPr marL="330200" indent="-171450">
              <a:buFont typeface="Arial" pitchFamily="34" charset="0"/>
              <a:buChar char="•"/>
            </a:pPr>
            <a:r>
              <a:rPr lang="en-US" dirty="0" smtClean="0"/>
              <a:t>While DSE Search indexes may or may not contain multiple columns, and are configured as such, DSE Search indexes</a:t>
            </a:r>
            <a:r>
              <a:rPr lang="en-US" baseline="0" dirty="0" smtClean="0"/>
              <a:t> are table level objects.</a:t>
            </a:r>
            <a:endParaRPr lang="en-US" dirty="0"/>
          </a:p>
        </p:txBody>
      </p:sp>
    </p:spTree>
    <p:extLst>
      <p:ext uri="{BB962C8B-B14F-4D97-AF65-F5344CB8AC3E}">
        <p14:creationId xmlns:p14="http://schemas.microsoft.com/office/powerpoint/2010/main" val="370933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z="800" dirty="0" smtClean="0"/>
              <a:t>Perhaps not surprisingly, the DESCRIBE</a:t>
            </a:r>
            <a:r>
              <a:rPr lang="en-US" sz="800" baseline="0" dirty="0" smtClean="0"/>
              <a:t> ... SEARCH INDEX command offers more data than DESCRIBE TABLE.</a:t>
            </a:r>
          </a:p>
          <a:p>
            <a:endParaRPr lang="en-US" sz="800" baseline="0" dirty="0" smtClean="0"/>
          </a:p>
          <a:p>
            <a:pPr marL="330200" indent="-171450">
              <a:buFont typeface="Arial" pitchFamily="34" charset="0"/>
              <a:buChar char="•"/>
            </a:pPr>
            <a:r>
              <a:rPr lang="en-US" sz="800" baseline="0" dirty="0" smtClean="0"/>
              <a:t>Syntax here includes DESCRIBE ACTIVE | PENDING, which indicates to report on the DSE Search index in place, or that collection of changes that have yet to be deployed.</a:t>
            </a:r>
          </a:p>
          <a:p>
            <a:pPr marL="330200" indent="-171450">
              <a:buFont typeface="Arial" pitchFamily="34" charset="0"/>
              <a:buChar char="•"/>
            </a:pPr>
            <a:endParaRPr lang="en-US" sz="800" baseline="0" dirty="0" smtClean="0"/>
          </a:p>
          <a:p>
            <a:pPr marL="330200" indent="-171450">
              <a:buFont typeface="Arial" pitchFamily="34" charset="0"/>
              <a:buChar char="•"/>
            </a:pPr>
            <a:r>
              <a:rPr lang="en-US" sz="800" baseline="0" dirty="0" smtClean="0"/>
              <a:t>While we called to index just col1, the DSE Search runtime detected that the full primary key to this table included (col1, col2), and the DSE Search runtime recorded metadata to this effect.</a:t>
            </a:r>
          </a:p>
          <a:p>
            <a:pPr marL="330200" indent="-171450">
              <a:buFont typeface="Arial" pitchFamily="34" charset="0"/>
              <a:buChar char="•"/>
            </a:pPr>
            <a:r>
              <a:rPr lang="en-US" sz="800" baseline="0" dirty="0" err="1" smtClean="0"/>
              <a:t>StrField</a:t>
            </a:r>
            <a:r>
              <a:rPr lang="en-US" sz="800" baseline="0" dirty="0" smtClean="0"/>
              <a:t> is the default DSE Search index column data type generated with DSE table TEXT columns. This is a change that arrived with version 6.0 of DSE; prior to release 6.0, a </a:t>
            </a:r>
            <a:r>
              <a:rPr lang="en-US" sz="800" baseline="0" dirty="0" err="1" smtClean="0"/>
              <a:t>TextField</a:t>
            </a:r>
            <a:r>
              <a:rPr lang="en-US" sz="800" baseline="0" dirty="0" smtClean="0"/>
              <a:t> index would have been created for a DSE table TEXT column data type.</a:t>
            </a:r>
          </a:p>
          <a:p>
            <a:pPr marL="330200" indent="-171450">
              <a:buFont typeface="Arial" pitchFamily="34" charset="0"/>
              <a:buChar char="•"/>
            </a:pPr>
            <a:endParaRPr lang="en-US" sz="800" baseline="0" dirty="0" smtClean="0"/>
          </a:p>
          <a:p>
            <a:pPr marL="628650" lvl="1" indent="-171450">
              <a:buFont typeface="Arial" pitchFamily="34" charset="0"/>
              <a:buChar char="•"/>
            </a:pPr>
            <a:r>
              <a:rPr lang="en-US" sz="800" baseline="0" dirty="0" smtClean="0"/>
              <a:t>In short, </a:t>
            </a:r>
            <a:r>
              <a:rPr lang="en-US" sz="800" baseline="0" dirty="0" err="1" smtClean="0"/>
              <a:t>StrField</a:t>
            </a:r>
            <a:r>
              <a:rPr lang="en-US" sz="800" baseline="0" dirty="0" smtClean="0"/>
              <a:t> columns are not tokenized, have no analyzer, other. </a:t>
            </a:r>
            <a:r>
              <a:rPr lang="en-US" sz="800" baseline="0" dirty="0" err="1" smtClean="0"/>
              <a:t>StrField</a:t>
            </a:r>
            <a:r>
              <a:rPr lang="en-US" sz="800" baseline="0" dirty="0" smtClean="0"/>
              <a:t>(s) may be indexed as the same manner as integers, floats, other.</a:t>
            </a:r>
          </a:p>
          <a:p>
            <a:pPr marL="628650" lvl="1" indent="-171450">
              <a:buFont typeface="Arial" pitchFamily="34" charset="0"/>
              <a:buChar char="•"/>
            </a:pPr>
            <a:r>
              <a:rPr lang="en-US" sz="800" baseline="0" dirty="0" err="1" smtClean="0"/>
              <a:t>TextField</a:t>
            </a:r>
            <a:r>
              <a:rPr lang="en-US" sz="800" baseline="0" dirty="0" smtClean="0"/>
              <a:t>(s) are associated with a default analyzer, or one of your specific creation/intent.</a:t>
            </a:r>
          </a:p>
          <a:p>
            <a:pPr marL="628650" lvl="1" indent="-171450">
              <a:buFont typeface="Arial" pitchFamily="34" charset="0"/>
              <a:buChar char="•"/>
            </a:pPr>
            <a:endParaRPr lang="en-US" sz="800" baseline="0" dirty="0" smtClean="0"/>
          </a:p>
          <a:p>
            <a:pPr marL="628650" lvl="1" indent="-171450">
              <a:buFont typeface="Arial" pitchFamily="34" charset="0"/>
              <a:buChar char="•"/>
            </a:pPr>
            <a:r>
              <a:rPr lang="en-US" sz="800" baseline="0" dirty="0" err="1" smtClean="0"/>
              <a:t>StrField</a:t>
            </a:r>
            <a:r>
              <a:rPr lang="en-US" sz="800" baseline="0" dirty="0" smtClean="0"/>
              <a:t> supports given query predicates, which differ from the predicates supported by </a:t>
            </a:r>
            <a:r>
              <a:rPr lang="en-US" sz="800" baseline="0" dirty="0" err="1" smtClean="0"/>
              <a:t>TextField</a:t>
            </a:r>
            <a:r>
              <a:rPr lang="en-US" sz="800" baseline="0" dirty="0" smtClean="0"/>
              <a:t>. I.e., since </a:t>
            </a:r>
            <a:r>
              <a:rPr lang="en-US" sz="800" baseline="0" dirty="0" err="1" smtClean="0"/>
              <a:t>StrField</a:t>
            </a:r>
            <a:r>
              <a:rPr lang="en-US" sz="800" baseline="0" dirty="0" smtClean="0"/>
              <a:t> is not tokenized, there is no concept of multiple tokens (words) in a </a:t>
            </a:r>
            <a:r>
              <a:rPr lang="en-US" sz="800" baseline="0" dirty="0" err="1" smtClean="0"/>
              <a:t>StrField</a:t>
            </a:r>
            <a:r>
              <a:rPr lang="en-US" sz="800" baseline="0" dirty="0" smtClean="0"/>
              <a:t> indexed column. Thus, you can not do word proximity searches on a field of </a:t>
            </a:r>
            <a:r>
              <a:rPr lang="en-US" sz="800" baseline="0" dirty="0" err="1" smtClean="0"/>
              <a:t>StrField</a:t>
            </a:r>
            <a:r>
              <a:rPr lang="en-US" sz="800" baseline="0" dirty="0" smtClean="0"/>
              <a:t> type, since there are not multiple words that may be near each other. </a:t>
            </a:r>
          </a:p>
          <a:p>
            <a:pPr marL="628650" lvl="1" indent="-171450">
              <a:buFont typeface="Arial" pitchFamily="34" charset="0"/>
              <a:buChar char="•"/>
            </a:pPr>
            <a:endParaRPr lang="en-US" sz="800" baseline="0" dirty="0" smtClean="0"/>
          </a:p>
          <a:p>
            <a:pPr marL="158750" lvl="0" indent="0">
              <a:buFont typeface="Arial" pitchFamily="34" charset="0"/>
              <a:buNone/>
            </a:pPr>
            <a:r>
              <a:rPr lang="en-US" sz="800" dirty="0" smtClean="0"/>
              <a:t>There is a DESCRIBE</a:t>
            </a:r>
            <a:r>
              <a:rPr lang="en-US" sz="800" baseline="0" dirty="0" smtClean="0"/>
              <a:t> ... SEARCH INDEX SCHEMA | CONFIG option.</a:t>
            </a:r>
          </a:p>
          <a:p>
            <a:pPr marL="158750" lvl="0" indent="0">
              <a:buFont typeface="Arial" pitchFamily="34" charset="0"/>
              <a:buNone/>
            </a:pPr>
            <a:endParaRPr lang="en-US" sz="800" baseline="0" dirty="0" smtClean="0"/>
          </a:p>
          <a:p>
            <a:pPr marL="330200" lvl="0" indent="-171450">
              <a:buFont typeface="Arial" pitchFamily="34" charset="0"/>
              <a:buChar char="•"/>
            </a:pPr>
            <a:r>
              <a:rPr lang="en-US" sz="800" baseline="0" dirty="0" smtClean="0"/>
              <a:t>SCHEMA is as you would expect, about the data types and data type options.</a:t>
            </a:r>
          </a:p>
          <a:p>
            <a:pPr marL="330200" lvl="0" indent="-171450">
              <a:buFont typeface="Arial" pitchFamily="34" charset="0"/>
              <a:buChar char="•"/>
            </a:pPr>
            <a:r>
              <a:rPr lang="en-US" sz="800" baseline="0" dirty="0" smtClean="0"/>
              <a:t>CONFIG is related to memory consumption/planning, and other tunable and capacity planning topics. </a:t>
            </a:r>
            <a:endParaRPr lang="en-US" sz="800" dirty="0"/>
          </a:p>
        </p:txBody>
      </p:sp>
    </p:spTree>
    <p:extLst>
      <p:ext uri="{BB962C8B-B14F-4D97-AF65-F5344CB8AC3E}">
        <p14:creationId xmlns:p14="http://schemas.microsoft.com/office/powerpoint/2010/main" val="3398048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Most DSE Search indexes do not require a resource file;</a:t>
            </a:r>
            <a:r>
              <a:rPr lang="en-US" baseline="0" dirty="0" smtClean="0"/>
              <a:t> generally, when you are enriching data, you need a resource file. Synonym does a resource file.</a:t>
            </a:r>
          </a:p>
          <a:p>
            <a:endParaRPr lang="en-US" baseline="0" dirty="0" smtClean="0"/>
          </a:p>
          <a:p>
            <a:r>
              <a:rPr lang="en-US" baseline="0" dirty="0" smtClean="0"/>
              <a:t>Using any editor, create an ASCII text file with contents as shown:</a:t>
            </a:r>
          </a:p>
          <a:p>
            <a:endParaRPr lang="en-US" baseline="0" dirty="0" smtClean="0"/>
          </a:p>
          <a:p>
            <a:pPr marL="330200" indent="-171450">
              <a:buFont typeface="Arial" pitchFamily="34" charset="0"/>
              <a:buChar char="•"/>
            </a:pPr>
            <a:r>
              <a:rPr lang="en-US" baseline="0" dirty="0" smtClean="0"/>
              <a:t>Pound signs are comments.</a:t>
            </a:r>
          </a:p>
          <a:p>
            <a:pPr marL="330200" indent="-171450">
              <a:buFont typeface="Arial" pitchFamily="34" charset="0"/>
              <a:buChar char="•"/>
            </a:pPr>
            <a:r>
              <a:rPr lang="en-US" baseline="0" dirty="0" smtClean="0"/>
              <a:t>The left most value per each line is the value we synonym into. I.e., Bob becomes Robert.</a:t>
            </a:r>
          </a:p>
          <a:p>
            <a:pPr marL="330200" indent="-171450">
              <a:buFont typeface="Arial" pitchFamily="34" charset="0"/>
              <a:buChar char="•"/>
            </a:pPr>
            <a:r>
              <a:rPr lang="en-US" baseline="0" dirty="0" smtClean="0"/>
              <a:t>Values are comma separated, and you can have multi-word values (</a:t>
            </a:r>
            <a:r>
              <a:rPr lang="en-US" baseline="0" dirty="0" err="1" smtClean="0"/>
              <a:t>Dava</a:t>
            </a:r>
            <a:r>
              <a:rPr lang="en-US" baseline="0" dirty="0" smtClean="0"/>
              <a:t> </a:t>
            </a:r>
            <a:r>
              <a:rPr lang="en-US" baseline="0" dirty="0" err="1" smtClean="0"/>
              <a:t>Roonie</a:t>
            </a:r>
            <a:r>
              <a:rPr lang="en-US" baseline="0" dirty="0" smtClean="0"/>
              <a:t>).</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After creating this resource file, you make this file and its contents known to DSE Search using the </a:t>
            </a:r>
            <a:r>
              <a:rPr lang="en-US" baseline="0" dirty="0" err="1" smtClean="0"/>
              <a:t>dsetool</a:t>
            </a:r>
            <a:r>
              <a:rPr lang="en-US" baseline="0" dirty="0" smtClean="0"/>
              <a:t> command, example as shown. The DSE Search runtime will automatically push this resource file to all nodes in the affected data center.</a:t>
            </a:r>
          </a:p>
          <a:p>
            <a:pPr marL="158750" indent="0">
              <a:buFont typeface="Arial" pitchFamily="34" charset="0"/>
              <a:buNone/>
            </a:pPr>
            <a:endParaRPr lang="en-US" baseline="0" dirty="0" smtClean="0"/>
          </a:p>
          <a:p>
            <a:pPr marL="158750" indent="0">
              <a:buFont typeface="Arial" pitchFamily="34" charset="0"/>
              <a:buNone/>
            </a:pPr>
            <a:r>
              <a:rPr lang="en-US" baseline="0" dirty="0" smtClean="0"/>
              <a:t>If you drop the associated DSE Search index (DROP SEARCH INDEX ...), this resource file will be deleted from all nodes in the affected data center.</a:t>
            </a:r>
            <a:endParaRPr lang="en-US" dirty="0"/>
          </a:p>
        </p:txBody>
      </p:sp>
    </p:spTree>
    <p:extLst>
      <p:ext uri="{BB962C8B-B14F-4D97-AF65-F5344CB8AC3E}">
        <p14:creationId xmlns:p14="http://schemas.microsoft.com/office/powerpoint/2010/main" val="2847210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endParaRPr lang="en-US" dirty="0" smtClean="0"/>
          </a:p>
          <a:p>
            <a:r>
              <a:rPr lang="en-US" dirty="0" smtClean="0"/>
              <a:t>Where you see the verb, ADD, there is also a SET. See,</a:t>
            </a:r>
          </a:p>
          <a:p>
            <a:r>
              <a:rPr lang="en-US" baseline="0" dirty="0" smtClean="0"/>
              <a:t>   </a:t>
            </a:r>
            <a:r>
              <a:rPr lang="en-US" dirty="0" smtClean="0"/>
              <a:t>https://docs.datastax.com/en/dse/5.1/dse-dev/datastax_enterprise/search/addFieldType.html</a:t>
            </a:r>
          </a:p>
          <a:p>
            <a:endParaRPr lang="en-US" dirty="0" smtClean="0"/>
          </a:p>
          <a:p>
            <a:r>
              <a:rPr lang="en-US" dirty="0" smtClean="0"/>
              <a:t>ADD adds, SET modifies.</a:t>
            </a:r>
          </a:p>
          <a:p>
            <a:endParaRPr lang="en-US" dirty="0" smtClean="0"/>
          </a:p>
          <a:p>
            <a:r>
              <a:rPr lang="en-US" dirty="0" smtClean="0"/>
              <a:t>   --</a:t>
            </a:r>
          </a:p>
          <a:p>
            <a:endParaRPr lang="en-US" dirty="0" smtClean="0"/>
          </a:p>
          <a:p>
            <a:r>
              <a:rPr lang="en-US" dirty="0" smtClean="0"/>
              <a:t>We offer these two ALTER SEARCH INDEX statements so</a:t>
            </a:r>
            <a:r>
              <a:rPr lang="en-US" baseline="0" dirty="0" smtClean="0"/>
              <a:t> that we may start small, and grow into more capable, more complex examples. You needn’t run these examples, and should instead run the example that follows on a later page.</a:t>
            </a:r>
          </a:p>
          <a:p>
            <a:endParaRPr lang="en-US" dirty="0" smtClean="0"/>
          </a:p>
          <a:p>
            <a:endParaRPr lang="en-US" dirty="0" smtClean="0"/>
          </a:p>
          <a:p>
            <a:r>
              <a:rPr lang="en-US" dirty="0" smtClean="0"/>
              <a:t>The </a:t>
            </a:r>
            <a:r>
              <a:rPr lang="en-US" baseline="0" dirty="0" smtClean="0"/>
              <a:t>first ALTER SEARCH INDEX statement offers the minimum content:</a:t>
            </a:r>
          </a:p>
          <a:p>
            <a:endParaRPr lang="en-US" baseline="0" dirty="0" smtClean="0"/>
          </a:p>
          <a:p>
            <a:pPr marL="330200" indent="-171450">
              <a:buFont typeface="Arial" pitchFamily="34" charset="0"/>
              <a:buChar char="•"/>
            </a:pPr>
            <a:r>
              <a:rPr lang="en-US" baseline="0" dirty="0" smtClean="0"/>
              <a:t>Add a field type (a logical definition only, just metadata), with a given name (identifier) and data type.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There is a conversion table between DSE column types and DSE Search column types available at, https://docs.datastax.com/en/datastax_enterprise/5.0/datastax_enterprise/srch/solrTypeMapping.html</a:t>
            </a:r>
          </a:p>
          <a:p>
            <a:pPr marL="330200" indent="-171450">
              <a:buFont typeface="Arial" pitchFamily="34" charset="0"/>
              <a:buChar char="•"/>
            </a:pPr>
            <a:endParaRPr lang="en-US" baseline="0" dirty="0" smtClean="0"/>
          </a:p>
          <a:p>
            <a:pPr marL="158750" indent="0">
              <a:buFont typeface="Arial" pitchFamily="34" charset="0"/>
              <a:buNone/>
            </a:pPr>
            <a:r>
              <a:rPr lang="en-US" dirty="0" smtClean="0"/>
              <a:t>The second ALTER SEARCH INDEX offers a resource utilization optimization:</a:t>
            </a:r>
          </a:p>
          <a:p>
            <a:pPr marL="158750" indent="0">
              <a:buFont typeface="Arial" pitchFamily="34" charset="0"/>
              <a:buNone/>
            </a:pPr>
            <a:endParaRPr lang="en-US" dirty="0" smtClean="0"/>
          </a:p>
          <a:p>
            <a:pPr marL="330200" indent="-171450">
              <a:buFont typeface="Arial" pitchFamily="34" charset="0"/>
              <a:buChar char="•"/>
            </a:pPr>
            <a:r>
              <a:rPr lang="en-US" dirty="0" smtClean="0"/>
              <a:t>DSE Search searches support many function you may not require. If you never plan to sort outputted results by key value, then why carry/configure to calculate pre-sorted (sort index) key values.</a:t>
            </a:r>
          </a:p>
          <a:p>
            <a:pPr marL="330200" indent="-171450">
              <a:buFont typeface="Arial" pitchFamily="34" charset="0"/>
              <a:buChar char="•"/>
            </a:pPr>
            <a:r>
              <a:rPr lang="en-US" dirty="0" smtClean="0"/>
              <a:t>Similarly, the three attributes</a:t>
            </a:r>
            <a:r>
              <a:rPr lang="en-US" baseline="0" dirty="0" smtClean="0"/>
              <a:t> titled, “term*” support “highlighting”, and are on by default. Using highlighting is very uncommon, so why call to carry/configure this index data-</a:t>
            </a:r>
          </a:p>
          <a:p>
            <a:pPr marL="330200" indent="-171450">
              <a:buFont typeface="Arial" pitchFamily="34" charset="0"/>
              <a:buChar char="•"/>
            </a:pPr>
            <a:r>
              <a:rPr lang="en-US" baseline="0" dirty="0" smtClean="0"/>
              <a:t>“</a:t>
            </a:r>
            <a:r>
              <a:rPr lang="en-US" baseline="0" dirty="0" err="1" smtClean="0"/>
              <a:t>omitNorms</a:t>
            </a:r>
            <a:r>
              <a:rPr lang="en-US" baseline="0" dirty="0" smtClean="0"/>
              <a:t>” is only used for “boosting”. IF you’re not using boosting, why carry/configure this (extra) index data-</a:t>
            </a:r>
          </a:p>
          <a:p>
            <a:pPr marL="330200" indent="-171450">
              <a:buFont typeface="Arial" pitchFamily="34" charset="0"/>
              <a:buChar char="•"/>
            </a:pPr>
            <a:endParaRPr lang="en-US" baseline="0" dirty="0" smtClean="0"/>
          </a:p>
          <a:p>
            <a:pPr marL="158750" indent="0">
              <a:buFont typeface="Arial" pitchFamily="34" charset="0"/>
              <a:buNone/>
            </a:pPr>
            <a:r>
              <a:rPr lang="en-US" dirty="0" smtClean="0"/>
              <a:t> </a:t>
            </a:r>
            <a:endParaRPr lang="en-US" dirty="0"/>
          </a:p>
        </p:txBody>
      </p:sp>
    </p:spTree>
    <p:extLst>
      <p:ext uri="{BB962C8B-B14F-4D97-AF65-F5344CB8AC3E}">
        <p14:creationId xmlns:p14="http://schemas.microsoft.com/office/powerpoint/2010/main" val="45373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Discussion Lab. </a:t>
            </a:r>
          </a:p>
          <a:p>
            <a:endParaRPr lang="en-US" dirty="0"/>
          </a:p>
        </p:txBody>
      </p:sp>
    </p:spTree>
    <p:extLst>
      <p:ext uri="{BB962C8B-B14F-4D97-AF65-F5344CB8AC3E}">
        <p14:creationId xmlns:p14="http://schemas.microsoft.com/office/powerpoint/2010/main" val="159413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endParaRPr lang="en-US" sz="800" dirty="0" smtClean="0"/>
          </a:p>
          <a:p>
            <a:r>
              <a:rPr lang="en-US" sz="800" dirty="0" smtClean="0"/>
              <a:t>Source: </a:t>
            </a:r>
          </a:p>
          <a:p>
            <a:pPr lvl="1"/>
            <a:r>
              <a:rPr lang="en-US" sz="800" dirty="0" smtClean="0"/>
              <a:t>Slide 36, https://www.slideshare.net/DataStax/solr47-f-inal?</a:t>
            </a:r>
          </a:p>
          <a:p>
            <a:pPr lvl="1"/>
            <a:r>
              <a:rPr lang="en-US" sz="800" dirty="0" smtClean="0"/>
              <a:t>https://data.world/datasets/twitter</a:t>
            </a:r>
          </a:p>
          <a:p>
            <a:endParaRPr lang="en-US" sz="800" dirty="0" smtClean="0"/>
          </a:p>
          <a:p>
            <a:r>
              <a:rPr lang="en-US" sz="800" dirty="0" smtClean="0"/>
              <a:t>The above was tested on Apache </a:t>
            </a:r>
            <a:r>
              <a:rPr lang="en-US" sz="800" dirty="0" err="1" smtClean="0"/>
              <a:t>Solr</a:t>
            </a:r>
            <a:r>
              <a:rPr lang="en-US" sz="800" dirty="0" smtClean="0"/>
              <a:t>,</a:t>
            </a:r>
            <a:r>
              <a:rPr lang="en-US" sz="800" baseline="0" dirty="0" smtClean="0"/>
              <a:t> not DSE with DSE Search.</a:t>
            </a:r>
            <a:endParaRPr lang="en-US" sz="800" dirty="0" smtClean="0"/>
          </a:p>
          <a:p>
            <a:endParaRPr lang="en-US" sz="800" dirty="0" smtClean="0"/>
          </a:p>
          <a:p>
            <a:r>
              <a:rPr lang="en-US" sz="800" dirty="0" smtClean="0"/>
              <a:t>The</a:t>
            </a:r>
            <a:r>
              <a:rPr lang="en-US" sz="800" baseline="0" dirty="0" smtClean="0"/>
              <a:t> x-axis above is in unit thousands; E.g., 250,000, 500,000, ..</a:t>
            </a:r>
          </a:p>
          <a:p>
            <a:endParaRPr lang="en-US" sz="800" baseline="0" dirty="0" smtClean="0"/>
          </a:p>
          <a:p>
            <a:r>
              <a:rPr lang="en-US" sz="800" baseline="0" dirty="0" smtClean="0"/>
              <a:t>The various colors display the added space by including </a:t>
            </a:r>
            <a:r>
              <a:rPr lang="en-US" sz="800" baseline="0" dirty="0" err="1" smtClean="0"/>
              <a:t>termVectors</a:t>
            </a:r>
            <a:r>
              <a:rPr lang="en-US" sz="800" baseline="0" dirty="0" smtClean="0"/>
              <a:t>, </a:t>
            </a:r>
            <a:r>
              <a:rPr lang="en-US" sz="800" baseline="0" dirty="0" err="1" smtClean="0"/>
              <a:t>termPositions</a:t>
            </a:r>
            <a:r>
              <a:rPr lang="en-US" sz="800" baseline="0" dirty="0" smtClean="0"/>
              <a:t>, </a:t>
            </a:r>
            <a:r>
              <a:rPr lang="en-US" sz="800" baseline="0" dirty="0" err="1" smtClean="0"/>
              <a:t>termOffsets</a:t>
            </a:r>
            <a:r>
              <a:rPr lang="en-US" sz="800" baseline="0" dirty="0" smtClean="0"/>
              <a:t>. </a:t>
            </a:r>
            <a:r>
              <a:rPr lang="en-US" sz="800" baseline="0" dirty="0" err="1" smtClean="0"/>
              <a:t>omitNorms</a:t>
            </a:r>
            <a:r>
              <a:rPr lang="en-US" sz="800" baseline="0" dirty="0" smtClean="0"/>
              <a:t> is in the legend, but was not actually tested.</a:t>
            </a:r>
          </a:p>
          <a:p>
            <a:endParaRPr lang="en-US" sz="800" baseline="0" dirty="0" smtClean="0"/>
          </a:p>
          <a:p>
            <a:r>
              <a:rPr lang="en-US" sz="800" baseline="0" dirty="0" smtClean="0"/>
              <a:t>Stored documents is a references to including non-key columns in the DSE Search index structure. The use case for this is to support non-key retrieval via the </a:t>
            </a:r>
            <a:r>
              <a:rPr lang="en-US" sz="800" baseline="0" dirty="0" err="1" smtClean="0"/>
              <a:t>Solr</a:t>
            </a:r>
            <a:r>
              <a:rPr lang="en-US" sz="800" baseline="0" dirty="0" smtClean="0"/>
              <a:t> Http API.</a:t>
            </a:r>
          </a:p>
          <a:p>
            <a:r>
              <a:rPr lang="en-US" sz="800" baseline="0" dirty="0" smtClean="0"/>
              <a:t> </a:t>
            </a:r>
            <a:endParaRPr lang="en-US" sz="800" dirty="0"/>
          </a:p>
        </p:txBody>
      </p:sp>
    </p:spTree>
    <p:extLst>
      <p:ext uri="{BB962C8B-B14F-4D97-AF65-F5344CB8AC3E}">
        <p14:creationId xmlns:p14="http://schemas.microsoft.com/office/powerpoint/2010/main" val="2012260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z="800" dirty="0" smtClean="0"/>
              <a:t>This ALTER SEARCH INDEX statement is the one that creates our synonym capable field type. We define an analyzer with one </a:t>
            </a:r>
            <a:r>
              <a:rPr lang="en-US" sz="800" dirty="0" err="1" smtClean="0"/>
              <a:t>tokenizer</a:t>
            </a:r>
            <a:r>
              <a:rPr lang="en-US" sz="800" dirty="0" smtClean="0"/>
              <a:t> (a requirement), and one</a:t>
            </a:r>
            <a:r>
              <a:rPr lang="en-US" sz="800" baseline="0" dirty="0" smtClean="0"/>
              <a:t> filter (which was syntactically optional).</a:t>
            </a:r>
            <a:endParaRPr lang="en-US" sz="800" dirty="0" smtClean="0"/>
          </a:p>
          <a:p>
            <a:endParaRPr lang="en-US" sz="800" dirty="0" smtClean="0"/>
          </a:p>
          <a:p>
            <a:r>
              <a:rPr lang="en-US" sz="800" dirty="0" smtClean="0"/>
              <a:t>We detail the </a:t>
            </a:r>
            <a:r>
              <a:rPr lang="en-US" sz="800" dirty="0" err="1" smtClean="0"/>
              <a:t>StandardTokenizer</a:t>
            </a:r>
            <a:r>
              <a:rPr lang="en-US" sz="800" baseline="0" dirty="0" smtClean="0"/>
              <a:t>, below.</a:t>
            </a:r>
          </a:p>
          <a:p>
            <a:endParaRPr lang="en-US" sz="800" dirty="0" smtClean="0"/>
          </a:p>
          <a:p>
            <a:r>
              <a:rPr lang="en-US" sz="800" dirty="0" smtClean="0"/>
              <a:t>The filter, </a:t>
            </a:r>
            <a:r>
              <a:rPr lang="en-US" sz="800" dirty="0" err="1" smtClean="0"/>
              <a:t>SynonymFilter</a:t>
            </a:r>
            <a:r>
              <a:rPr lang="en-US" sz="800" dirty="0" smtClean="0"/>
              <a:t>, will replace the tokenized value with the left most key value in our synonym</a:t>
            </a:r>
            <a:r>
              <a:rPr lang="en-US" sz="800" baseline="0" dirty="0" smtClean="0"/>
              <a:t> resource file, detailed previously.</a:t>
            </a:r>
          </a:p>
          <a:p>
            <a:endParaRPr lang="en-US" sz="800" baseline="0" dirty="0" smtClean="0"/>
          </a:p>
          <a:p>
            <a:endParaRPr lang="en-US" sz="800" dirty="0" smtClean="0"/>
          </a:p>
          <a:p>
            <a:r>
              <a:rPr lang="en-US" sz="800" dirty="0" err="1" smtClean="0"/>
              <a:t>fyi</a:t>
            </a:r>
            <a:r>
              <a:rPr lang="en-US" sz="800" dirty="0" smtClean="0"/>
              <a:t>: The default </a:t>
            </a:r>
            <a:r>
              <a:rPr lang="en-US" sz="800" dirty="0" err="1" smtClean="0"/>
              <a:t>tokenizer</a:t>
            </a:r>
            <a:r>
              <a:rPr lang="en-US" sz="800" dirty="0" smtClean="0"/>
              <a:t> for DSE Search is, </a:t>
            </a:r>
            <a:r>
              <a:rPr lang="en-US" sz="800" dirty="0" err="1" smtClean="0"/>
              <a:t>KeywordTokenizer</a:t>
            </a:r>
            <a:r>
              <a:rPr lang="en-US" sz="800" dirty="0" smtClean="0"/>
              <a:t>.</a:t>
            </a:r>
          </a:p>
          <a:p>
            <a:endParaRPr lang="en-US" sz="800" dirty="0" smtClean="0"/>
          </a:p>
          <a:p>
            <a:r>
              <a:rPr lang="en-US" sz="800" dirty="0" smtClean="0"/>
              <a:t>   --</a:t>
            </a:r>
          </a:p>
          <a:p>
            <a:endParaRPr lang="en-US" sz="800" dirty="0" smtClean="0"/>
          </a:p>
          <a:p>
            <a:r>
              <a:rPr lang="en-US" sz="800" dirty="0" smtClean="0"/>
              <a:t>From,</a:t>
            </a:r>
          </a:p>
          <a:p>
            <a:r>
              <a:rPr lang="en-US" sz="800" dirty="0" smtClean="0"/>
              <a:t>   https://lucene.apache.org/solr/guide/6_6/tokenizers.html</a:t>
            </a:r>
          </a:p>
          <a:p>
            <a:endParaRPr lang="en-US" sz="800" dirty="0" smtClean="0"/>
          </a:p>
          <a:p>
            <a:r>
              <a:rPr lang="en-US" sz="800" dirty="0" err="1" smtClean="0"/>
              <a:t>StandardTokenizer</a:t>
            </a:r>
            <a:r>
              <a:rPr lang="en-US" sz="800" dirty="0" smtClean="0"/>
              <a:t>:</a:t>
            </a:r>
          </a:p>
          <a:p>
            <a:pPr lvl="1"/>
            <a:r>
              <a:rPr lang="en-US" sz="800" kern="1200" dirty="0" smtClean="0">
                <a:solidFill>
                  <a:schemeClr val="tx1"/>
                </a:solidFill>
                <a:latin typeface="+mn-lt"/>
                <a:ea typeface="+mn-ea"/>
                <a:cs typeface="+mn-cs"/>
              </a:rPr>
              <a:t>This </a:t>
            </a:r>
            <a:r>
              <a:rPr lang="en-US" sz="800" kern="1200" dirty="0" err="1" smtClean="0">
                <a:solidFill>
                  <a:schemeClr val="tx1"/>
                </a:solidFill>
                <a:latin typeface="+mn-lt"/>
                <a:ea typeface="+mn-ea"/>
                <a:cs typeface="+mn-cs"/>
              </a:rPr>
              <a:t>tokenizer</a:t>
            </a:r>
            <a:r>
              <a:rPr lang="en-US" sz="800" kern="1200" dirty="0" smtClean="0">
                <a:solidFill>
                  <a:schemeClr val="tx1"/>
                </a:solidFill>
                <a:latin typeface="+mn-lt"/>
                <a:ea typeface="+mn-ea"/>
                <a:cs typeface="+mn-cs"/>
              </a:rPr>
              <a:t> splits the text field into tokens, treating whitespace and punctuation as delimiters. Delimiter characters are discarded, with the following exceptions:  </a:t>
            </a:r>
          </a:p>
          <a:p>
            <a:pPr lvl="1"/>
            <a:r>
              <a:rPr lang="en-US" sz="800" kern="1200" dirty="0" smtClean="0">
                <a:solidFill>
                  <a:schemeClr val="tx1"/>
                </a:solidFill>
                <a:latin typeface="+mn-lt"/>
                <a:ea typeface="+mn-ea"/>
                <a:cs typeface="+mn-cs"/>
              </a:rPr>
              <a:t>   . Periods (dots) that are not followed by whitespace are kept as part of the token, including Internet domain names.  </a:t>
            </a:r>
          </a:p>
          <a:p>
            <a:pPr lvl="1"/>
            <a:r>
              <a:rPr lang="en-US" sz="800" kern="1200" baseline="0" dirty="0" smtClean="0">
                <a:solidFill>
                  <a:schemeClr val="tx1"/>
                </a:solidFill>
                <a:latin typeface="+mn-lt"/>
                <a:ea typeface="+mn-ea"/>
                <a:cs typeface="+mn-cs"/>
              </a:rPr>
              <a:t>   </a:t>
            </a:r>
            <a:r>
              <a:rPr lang="en-US" sz="800" kern="1200" dirty="0" smtClean="0">
                <a:solidFill>
                  <a:schemeClr val="tx1"/>
                </a:solidFill>
                <a:latin typeface="+mn-lt"/>
                <a:ea typeface="+mn-ea"/>
                <a:cs typeface="+mn-cs"/>
              </a:rPr>
              <a:t>. The "@" character is among the set of token-splitting punctuation, so email addresses are not preserved as single tokens.</a:t>
            </a:r>
          </a:p>
          <a:p>
            <a:pPr lvl="1"/>
            <a:endParaRPr lang="en-US" sz="800" kern="1200" dirty="0" smtClean="0">
              <a:solidFill>
                <a:schemeClr val="tx1"/>
              </a:solidFill>
              <a:latin typeface="+mn-lt"/>
              <a:ea typeface="+mn-ea"/>
              <a:cs typeface="+mn-cs"/>
            </a:endParaRPr>
          </a:p>
          <a:p>
            <a:pPr lvl="1"/>
            <a:r>
              <a:rPr lang="en-US" sz="800" kern="1200" dirty="0" smtClean="0">
                <a:solidFill>
                  <a:schemeClr val="tx1"/>
                </a:solidFill>
                <a:latin typeface="+mn-lt"/>
                <a:ea typeface="+mn-ea"/>
                <a:cs typeface="+mn-cs"/>
              </a:rPr>
              <a:t>Note that words are split at </a:t>
            </a:r>
            <a:r>
              <a:rPr lang="en-US" sz="800" kern="1200" dirty="0" err="1" smtClean="0">
                <a:solidFill>
                  <a:schemeClr val="tx1"/>
                </a:solidFill>
                <a:latin typeface="+mn-lt"/>
                <a:ea typeface="+mn-ea"/>
                <a:cs typeface="+mn-cs"/>
              </a:rPr>
              <a:t>hyphens.The</a:t>
            </a:r>
            <a:r>
              <a:rPr lang="en-US" sz="800" kern="1200" dirty="0" smtClean="0">
                <a:solidFill>
                  <a:schemeClr val="tx1"/>
                </a:solidFill>
                <a:latin typeface="+mn-lt"/>
                <a:ea typeface="+mn-ea"/>
                <a:cs typeface="+mn-cs"/>
              </a:rPr>
              <a:t> Standard </a:t>
            </a:r>
            <a:r>
              <a:rPr lang="en-US" sz="800" kern="1200" dirty="0" err="1" smtClean="0">
                <a:solidFill>
                  <a:schemeClr val="tx1"/>
                </a:solidFill>
                <a:latin typeface="+mn-lt"/>
                <a:ea typeface="+mn-ea"/>
                <a:cs typeface="+mn-cs"/>
              </a:rPr>
              <a:t>Tokenizer</a:t>
            </a:r>
            <a:r>
              <a:rPr lang="en-US" sz="800" kern="1200" dirty="0" smtClean="0">
                <a:solidFill>
                  <a:schemeClr val="tx1"/>
                </a:solidFill>
                <a:latin typeface="+mn-lt"/>
                <a:ea typeface="+mn-ea"/>
                <a:cs typeface="+mn-cs"/>
              </a:rPr>
              <a:t> supports Unicode standard annex UAX#29 word boundaries with the following token types: &lt;ALPHANUM&gt;, &lt;NUM&gt;, &lt;SOUTHEAST_ASIAN&gt;, &lt;IDEOGRAPHIC&gt;, and &lt;HIRAGANA&gt;.</a:t>
            </a:r>
          </a:p>
          <a:p>
            <a:pPr lvl="1"/>
            <a:endParaRPr lang="en-US" sz="800" kern="1200" dirty="0" smtClean="0">
              <a:solidFill>
                <a:schemeClr val="tx1"/>
              </a:solidFill>
              <a:latin typeface="+mn-lt"/>
              <a:ea typeface="+mn-ea"/>
              <a:cs typeface="+mn-cs"/>
            </a:endParaRPr>
          </a:p>
          <a:p>
            <a:pPr lvl="1"/>
            <a:r>
              <a:rPr lang="en-US" sz="800" kern="1200" dirty="0" smtClean="0">
                <a:solidFill>
                  <a:schemeClr val="tx1"/>
                </a:solidFill>
                <a:latin typeface="+mn-lt"/>
                <a:ea typeface="+mn-ea"/>
                <a:cs typeface="+mn-cs"/>
              </a:rPr>
              <a:t>Factory class: </a:t>
            </a:r>
            <a:r>
              <a:rPr lang="en-US" sz="800" kern="1200" dirty="0" err="1" smtClean="0">
                <a:solidFill>
                  <a:schemeClr val="tx1"/>
                </a:solidFill>
                <a:latin typeface="+mn-lt"/>
                <a:ea typeface="+mn-ea"/>
                <a:cs typeface="+mn-cs"/>
              </a:rPr>
              <a:t>solr.StandardTokenizerFactory</a:t>
            </a:r>
            <a:endParaRPr lang="en-US" sz="800" kern="1200" dirty="0" smtClean="0">
              <a:solidFill>
                <a:schemeClr val="tx1"/>
              </a:solidFill>
              <a:latin typeface="+mn-lt"/>
              <a:ea typeface="+mn-ea"/>
              <a:cs typeface="+mn-cs"/>
            </a:endParaRPr>
          </a:p>
          <a:p>
            <a:pPr lvl="1"/>
            <a:endParaRPr lang="en-US" sz="800" kern="1200" dirty="0" smtClean="0">
              <a:solidFill>
                <a:schemeClr val="tx1"/>
              </a:solidFill>
              <a:latin typeface="+mn-lt"/>
              <a:ea typeface="+mn-ea"/>
              <a:cs typeface="+mn-cs"/>
            </a:endParaRPr>
          </a:p>
          <a:p>
            <a:pPr lvl="1"/>
            <a:r>
              <a:rPr lang="en-US" sz="800" kern="1200" dirty="0" smtClean="0">
                <a:solidFill>
                  <a:schemeClr val="tx1"/>
                </a:solidFill>
                <a:latin typeface="+mn-lt"/>
                <a:ea typeface="+mn-ea"/>
                <a:cs typeface="+mn-cs"/>
              </a:rPr>
              <a:t>Arguments:</a:t>
            </a:r>
          </a:p>
          <a:p>
            <a:pPr lvl="1"/>
            <a:r>
              <a:rPr lang="en-US" sz="800" kern="1200" dirty="0" smtClean="0">
                <a:solidFill>
                  <a:schemeClr val="tx1"/>
                </a:solidFill>
                <a:latin typeface="+mn-lt"/>
                <a:ea typeface="+mn-ea"/>
                <a:cs typeface="+mn-cs"/>
              </a:rPr>
              <a:t>   </a:t>
            </a:r>
            <a:r>
              <a:rPr lang="en-US" sz="800" kern="1200" dirty="0" err="1" smtClean="0">
                <a:solidFill>
                  <a:schemeClr val="tx1"/>
                </a:solidFill>
                <a:latin typeface="+mn-lt"/>
                <a:ea typeface="+mn-ea"/>
                <a:cs typeface="+mn-cs"/>
              </a:rPr>
              <a:t>maxTokenLength</a:t>
            </a:r>
            <a:r>
              <a:rPr lang="en-US" sz="800" kern="1200" dirty="0" smtClean="0">
                <a:solidFill>
                  <a:schemeClr val="tx1"/>
                </a:solidFill>
                <a:latin typeface="+mn-lt"/>
                <a:ea typeface="+mn-ea"/>
                <a:cs typeface="+mn-cs"/>
              </a:rPr>
              <a:t>: (integer, default 255) </a:t>
            </a:r>
          </a:p>
          <a:p>
            <a:pPr lvl="1"/>
            <a:endParaRPr lang="en-US" sz="800" kern="1200" dirty="0" smtClean="0">
              <a:solidFill>
                <a:schemeClr val="tx1"/>
              </a:solidFill>
              <a:latin typeface="+mn-lt"/>
              <a:ea typeface="+mn-ea"/>
              <a:cs typeface="+mn-cs"/>
            </a:endParaRPr>
          </a:p>
          <a:p>
            <a:pPr lvl="1"/>
            <a:r>
              <a:rPr lang="en-US" sz="800" kern="1200" dirty="0" err="1" smtClean="0">
                <a:solidFill>
                  <a:schemeClr val="tx1"/>
                </a:solidFill>
                <a:latin typeface="+mn-lt"/>
                <a:ea typeface="+mn-ea"/>
                <a:cs typeface="+mn-cs"/>
              </a:rPr>
              <a:t>Solr</a:t>
            </a:r>
            <a:r>
              <a:rPr lang="en-US" sz="800" kern="1200" dirty="0" smtClean="0">
                <a:solidFill>
                  <a:schemeClr val="tx1"/>
                </a:solidFill>
                <a:latin typeface="+mn-lt"/>
                <a:ea typeface="+mn-ea"/>
                <a:cs typeface="+mn-cs"/>
              </a:rPr>
              <a:t> ignores tokens that exceed the number of characters specified by </a:t>
            </a:r>
            <a:r>
              <a:rPr lang="en-US" sz="800" kern="1200" dirty="0" err="1" smtClean="0">
                <a:solidFill>
                  <a:schemeClr val="tx1"/>
                </a:solidFill>
                <a:latin typeface="+mn-lt"/>
                <a:ea typeface="+mn-ea"/>
                <a:cs typeface="+mn-cs"/>
              </a:rPr>
              <a:t>maxTokenLength.class</a:t>
            </a:r>
            <a:r>
              <a:rPr lang="en-US" sz="800" kern="1200" dirty="0" smtClean="0">
                <a:solidFill>
                  <a:schemeClr val="tx1"/>
                </a:solidFill>
                <a:latin typeface="+mn-lt"/>
                <a:ea typeface="+mn-ea"/>
                <a:cs typeface="+mn-cs"/>
              </a:rPr>
              <a:t>="</a:t>
            </a:r>
            <a:r>
              <a:rPr lang="en-US" sz="800" kern="1200" dirty="0" err="1" smtClean="0">
                <a:solidFill>
                  <a:schemeClr val="tx1"/>
                </a:solidFill>
                <a:latin typeface="+mn-lt"/>
                <a:ea typeface="+mn-ea"/>
                <a:cs typeface="+mn-cs"/>
              </a:rPr>
              <a:t>solr.StandardTokenizerFactory</a:t>
            </a:r>
            <a:r>
              <a:rPr lang="en-US" sz="800" kern="1200" dirty="0" smtClean="0">
                <a:solidFill>
                  <a:schemeClr val="tx1"/>
                </a:solidFill>
                <a:latin typeface="+mn-lt"/>
                <a:ea typeface="+mn-ea"/>
                <a:cs typeface="+mn-cs"/>
              </a:rPr>
              <a:t>"/&gt;</a:t>
            </a:r>
          </a:p>
          <a:p>
            <a:pPr lvl="1"/>
            <a:endParaRPr lang="en-US" sz="800" kern="1200" dirty="0" smtClean="0">
              <a:solidFill>
                <a:schemeClr val="tx1"/>
              </a:solidFill>
              <a:latin typeface="+mn-lt"/>
              <a:ea typeface="+mn-ea"/>
              <a:cs typeface="+mn-cs"/>
            </a:endParaRPr>
          </a:p>
          <a:p>
            <a:pPr lvl="1"/>
            <a:r>
              <a:rPr lang="en-US" sz="800" kern="1200" dirty="0" smtClean="0">
                <a:solidFill>
                  <a:schemeClr val="tx1"/>
                </a:solidFill>
                <a:latin typeface="+mn-lt"/>
                <a:ea typeface="+mn-ea"/>
                <a:cs typeface="+mn-cs"/>
              </a:rPr>
              <a:t>In: "Please, email john.doe@foo.com by 03-09, re: m37-xq.“</a:t>
            </a:r>
          </a:p>
          <a:p>
            <a:pPr lvl="1"/>
            <a:r>
              <a:rPr lang="en-US" sz="800" kern="1200" dirty="0" smtClean="0">
                <a:solidFill>
                  <a:schemeClr val="tx1"/>
                </a:solidFill>
                <a:latin typeface="+mn-lt"/>
                <a:ea typeface="+mn-ea"/>
                <a:cs typeface="+mn-cs"/>
              </a:rPr>
              <a:t>Out: "Please", "email", "</a:t>
            </a:r>
            <a:r>
              <a:rPr lang="en-US" sz="800" kern="1200" dirty="0" err="1" smtClean="0">
                <a:solidFill>
                  <a:schemeClr val="tx1"/>
                </a:solidFill>
                <a:latin typeface="+mn-lt"/>
                <a:ea typeface="+mn-ea"/>
                <a:cs typeface="+mn-cs"/>
              </a:rPr>
              <a:t>john.doe</a:t>
            </a:r>
            <a:r>
              <a:rPr lang="en-US" sz="800" kern="1200" dirty="0" smtClean="0">
                <a:solidFill>
                  <a:schemeClr val="tx1"/>
                </a:solidFill>
                <a:latin typeface="+mn-lt"/>
                <a:ea typeface="+mn-ea"/>
                <a:cs typeface="+mn-cs"/>
              </a:rPr>
              <a:t>", "foo.com", "by", "03", "09", "re", "m37", "</a:t>
            </a:r>
            <a:r>
              <a:rPr lang="en-US" sz="800" kern="1200" dirty="0" err="1" smtClean="0">
                <a:solidFill>
                  <a:schemeClr val="tx1"/>
                </a:solidFill>
                <a:latin typeface="+mn-lt"/>
                <a:ea typeface="+mn-ea"/>
                <a:cs typeface="+mn-cs"/>
              </a:rPr>
              <a:t>xq</a:t>
            </a:r>
            <a:r>
              <a:rPr lang="en-US" sz="800" kern="1200" dirty="0" smtClean="0">
                <a:solidFill>
                  <a:schemeClr val="tx1"/>
                </a:solidFill>
                <a:latin typeface="+mn-lt"/>
                <a:ea typeface="+mn-ea"/>
                <a:cs typeface="+mn-cs"/>
              </a:rPr>
              <a:t>“</a:t>
            </a:r>
          </a:p>
          <a:p>
            <a:pPr lvl="1"/>
            <a:endParaRPr lang="en-US" sz="800" kern="1200" dirty="0" smtClean="0">
              <a:solidFill>
                <a:schemeClr val="tx1"/>
              </a:solidFill>
              <a:latin typeface="+mn-lt"/>
              <a:ea typeface="+mn-ea"/>
              <a:cs typeface="+mn-cs"/>
            </a:endParaRPr>
          </a:p>
          <a:p>
            <a:pPr lvl="1"/>
            <a:endParaRPr lang="en-US" sz="800" kern="1200" dirty="0" smtClean="0">
              <a:solidFill>
                <a:schemeClr val="tx1"/>
              </a:solidFill>
              <a:latin typeface="+mn-lt"/>
              <a:ea typeface="+mn-ea"/>
              <a:cs typeface="+mn-cs"/>
            </a:endParaRPr>
          </a:p>
          <a:p>
            <a:pPr lvl="1"/>
            <a:endParaRPr lang="en-US" sz="800" kern="1200" dirty="0" smtClean="0">
              <a:solidFill>
                <a:schemeClr val="tx1"/>
              </a:solidFill>
              <a:latin typeface="+mn-lt"/>
              <a:ea typeface="+mn-ea"/>
              <a:cs typeface="+mn-cs"/>
            </a:endParaRPr>
          </a:p>
          <a:p>
            <a:pPr lvl="1"/>
            <a:endParaRPr lang="en-US" sz="800" dirty="0"/>
          </a:p>
        </p:txBody>
      </p:sp>
    </p:spTree>
    <p:extLst>
      <p:ext uri="{BB962C8B-B14F-4D97-AF65-F5344CB8AC3E}">
        <p14:creationId xmlns:p14="http://schemas.microsoft.com/office/powerpoint/2010/main" val="3795207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This example as the same as the previous page, but adds optimization not required for this example; </a:t>
            </a:r>
            <a:r>
              <a:rPr lang="en-US" dirty="0" err="1" smtClean="0"/>
              <a:t>omitNorms</a:t>
            </a:r>
            <a:r>
              <a:rPr lang="en-US" dirty="0" smtClean="0"/>
              <a:t>, and related.</a:t>
            </a:r>
            <a:endParaRPr lang="en-US" dirty="0"/>
          </a:p>
        </p:txBody>
      </p:sp>
    </p:spTree>
    <p:extLst>
      <p:ext uri="{BB962C8B-B14F-4D97-AF65-F5344CB8AC3E}">
        <p14:creationId xmlns:p14="http://schemas.microsoft.com/office/powerpoint/2010/main" val="1724561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syntax for actually add a new field to the DSE Search index:</a:t>
            </a:r>
          </a:p>
          <a:p>
            <a:endParaRPr lang="en-US" dirty="0" smtClean="0"/>
          </a:p>
          <a:p>
            <a:pPr marL="330200" indent="-171450">
              <a:buFont typeface="Arial" pitchFamily="34" charset="0"/>
              <a:buChar char="•"/>
            </a:pPr>
            <a:r>
              <a:rPr lang="en-US" dirty="0" smtClean="0"/>
              <a:t>We identify this DSE Search index key as being associated with col3 from the DSE table proper. This is where the indexed key value will arrive from on CQL INSERT,</a:t>
            </a:r>
            <a:r>
              <a:rPr lang="en-US" baseline="0" dirty="0" smtClean="0"/>
              <a:t> </a:t>
            </a:r>
            <a:r>
              <a:rPr lang="en-US" dirty="0" smtClean="0"/>
              <a:t>UPDATE, and DELETE (and even SELECT,</a:t>
            </a:r>
            <a:r>
              <a:rPr lang="en-US" baseline="0" dirty="0" smtClean="0"/>
              <a:t> used in predicates)</a:t>
            </a:r>
            <a:r>
              <a:rPr lang="en-US" dirty="0" smtClean="0"/>
              <a:t>.</a:t>
            </a:r>
          </a:p>
          <a:p>
            <a:pPr marL="330200" indent="-171450">
              <a:buFont typeface="Arial" pitchFamily="34" charset="0"/>
              <a:buChar char="•"/>
            </a:pPr>
            <a:r>
              <a:rPr lang="en-US" dirty="0" smtClean="0"/>
              <a:t>The new field type is,</a:t>
            </a:r>
            <a:r>
              <a:rPr lang="en-US" baseline="0" dirty="0" smtClean="0"/>
              <a:t> TextField_7. Whatever field type had this name, gives us the properties we inherit.</a:t>
            </a:r>
          </a:p>
          <a:p>
            <a:pPr marL="330200" indent="-171450">
              <a:buFont typeface="Arial" pitchFamily="34" charset="0"/>
              <a:buChar char="•"/>
            </a:pPr>
            <a:r>
              <a:rPr lang="en-US" baseline="0" dirty="0" smtClean="0"/>
              <a:t>Why TextField_7 ?  You might have several </a:t>
            </a:r>
            <a:r>
              <a:rPr lang="en-US" baseline="0" dirty="0" err="1" smtClean="0"/>
              <a:t>TextField</a:t>
            </a:r>
            <a:r>
              <a:rPr lang="en-US" baseline="0" dirty="0" smtClean="0"/>
              <a:t>(s), all with different properties; you must name these distinctly functioning fields uniquely.</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err="1" smtClean="0"/>
              <a:t>multiValued</a:t>
            </a:r>
            <a:r>
              <a:rPr lang="en-US" baseline="0" dirty="0" smtClean="0"/>
              <a:t> is only true for DSE array style data types; list, set and map.</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RELOAD and REBUILD call to deploy this new index, to deploy the changes defined by the multiple ALTER SEARCH INDEX statements. </a:t>
            </a:r>
            <a:endParaRPr lang="en-US" dirty="0" smtClean="0"/>
          </a:p>
          <a:p>
            <a:pPr marL="330200" indent="-171450">
              <a:buFont typeface="Arial" pitchFamily="34" charset="0"/>
              <a:buChar char="•"/>
            </a:pPr>
            <a:endParaRPr lang="en-US" dirty="0"/>
          </a:p>
        </p:txBody>
      </p:sp>
    </p:spTree>
    <p:extLst>
      <p:ext uri="{BB962C8B-B14F-4D97-AF65-F5344CB8AC3E}">
        <p14:creationId xmlns:p14="http://schemas.microsoft.com/office/powerpoint/2010/main" val="3461055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syntax to CQL</a:t>
            </a:r>
            <a:r>
              <a:rPr lang="en-US" baseline="0" dirty="0" smtClean="0"/>
              <a:t> SELECT, and test the effect of the new DSE Search index.</a:t>
            </a:r>
          </a:p>
          <a:p>
            <a:endParaRPr lang="en-US" baseline="0" dirty="0" smtClean="0"/>
          </a:p>
          <a:p>
            <a:pPr marL="330200" indent="-171450">
              <a:buFont typeface="Arial" pitchFamily="34" charset="0"/>
              <a:buChar char="•"/>
            </a:pPr>
            <a:r>
              <a:rPr lang="en-US" dirty="0" smtClean="0"/>
              <a:t>There</a:t>
            </a:r>
            <a:r>
              <a:rPr lang="en-US" baseline="0" dirty="0" smtClean="0"/>
              <a:t> are CQL queries the are processed using runtime elements that arrive in DSE Core, and CQL queries that use element from DSE Search. When you see the </a:t>
            </a:r>
            <a:r>
              <a:rPr lang="en-US" baseline="0" dirty="0" err="1" smtClean="0"/>
              <a:t>solr_query</a:t>
            </a:r>
            <a:r>
              <a:rPr lang="en-US" baseline="0" dirty="0" smtClean="0"/>
              <a:t> = “” predicate, you are definitely seeing a DSE Search query.</a:t>
            </a:r>
          </a:p>
          <a:p>
            <a:pPr marL="330200" indent="-171450">
              <a:buFont typeface="Arial" pitchFamily="34" charset="0"/>
              <a:buChar char="•"/>
            </a:pPr>
            <a:r>
              <a:rPr lang="en-US" baseline="0" dirty="0" smtClean="0"/>
              <a:t>Beginning with release 6.x of DSE, an increasing percentage of CQL queries without the </a:t>
            </a:r>
            <a:r>
              <a:rPr lang="en-US" baseline="0" dirty="0" err="1" smtClean="0"/>
              <a:t>solr_query</a:t>
            </a:r>
            <a:r>
              <a:rPr lang="en-US" baseline="0" dirty="0" smtClean="0"/>
              <a:t> predicate may also use DSE Search. I.e., a “WHERE col LIKE ‘xxx*’ “ predicate is using DSE Search, yet the </a:t>
            </a:r>
            <a:r>
              <a:rPr lang="en-US" baseline="0" dirty="0" err="1" smtClean="0"/>
              <a:t>dse_search</a:t>
            </a:r>
            <a:r>
              <a:rPr lang="en-US" baseline="0" dirty="0" smtClean="0"/>
              <a:t> predicate is not present.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first query above calls to return rows where col3 has a value of Dave.</a:t>
            </a:r>
          </a:p>
          <a:p>
            <a:pPr marL="330200" indent="-171450">
              <a:buFont typeface="Arial" pitchFamily="34" charset="0"/>
              <a:buChar char="•"/>
            </a:pPr>
            <a:r>
              <a:rPr lang="en-US" baseline="0" dirty="0" smtClean="0"/>
              <a:t>The second query above calls to return rows where col3 has a value of “</a:t>
            </a:r>
            <a:r>
              <a:rPr lang="en-US" baseline="0" dirty="0" err="1" smtClean="0"/>
              <a:t>Dava</a:t>
            </a:r>
            <a:r>
              <a:rPr lang="en-US" baseline="0" dirty="0" smtClean="0"/>
              <a:t> Rooney”.</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third query above returns zero rows, since our current analyzer on col3 is case sensitive, and there are no rows with the value, “</a:t>
            </a:r>
            <a:r>
              <a:rPr lang="en-US" baseline="0" dirty="0" err="1" smtClean="0"/>
              <a:t>dave</a:t>
            </a:r>
            <a:r>
              <a:rPr lang="en-US" baseline="0" dirty="0" smtClean="0"/>
              <a: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Where you see the query operator “q” above, you will see different operators (letters), and functions, when using DSE Search.</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This </a:t>
            </a:r>
            <a:r>
              <a:rPr lang="en-US" baseline="0" dirty="0" err="1" smtClean="0"/>
              <a:t>dse_search</a:t>
            </a:r>
            <a:r>
              <a:rPr lang="en-US" baseline="0" dirty="0" smtClean="0"/>
              <a:t> predicate example above is formatted in JSON. This predicate can be written in non-JSON (in normal text). Generally, JSON formatted predicates are able to perform more function. (The JSON formatting is required to reach some of the more capable predicate clauses. If you write only in JSON, you wont lose anything.)</a:t>
            </a:r>
            <a:endParaRPr lang="en-US" dirty="0"/>
          </a:p>
        </p:txBody>
      </p:sp>
    </p:spTree>
    <p:extLst>
      <p:ext uri="{BB962C8B-B14F-4D97-AF65-F5344CB8AC3E}">
        <p14:creationId xmlns:p14="http://schemas.microsoft.com/office/powerpoint/2010/main" val="676517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Over this and the next page, we see the output of the DESCRIBE</a:t>
            </a:r>
            <a:r>
              <a:rPr lang="en-US" baseline="0" dirty="0" smtClean="0"/>
              <a:t> ... SEARCH INDEX statement.</a:t>
            </a:r>
          </a:p>
          <a:p>
            <a:endParaRPr lang="en-US" baseline="0" dirty="0" smtClean="0"/>
          </a:p>
          <a:p>
            <a:r>
              <a:rPr lang="en-US" baseline="0" dirty="0" smtClean="0"/>
              <a:t>While you see properties like </a:t>
            </a:r>
            <a:r>
              <a:rPr lang="en-US" baseline="0" dirty="0" err="1" smtClean="0"/>
              <a:t>omitNorms</a:t>
            </a:r>
            <a:r>
              <a:rPr lang="en-US" baseline="0" dirty="0" smtClean="0"/>
              <a:t> and others reported, there may be even more properties set that are not output via DESCRIBE ... SEARCH INDEX. A later module will offer detail on the </a:t>
            </a:r>
            <a:r>
              <a:rPr lang="en-US" baseline="0" dirty="0" err="1" smtClean="0"/>
              <a:t>Lucene</a:t>
            </a:r>
            <a:r>
              <a:rPr lang="en-US" baseline="0" dirty="0" smtClean="0"/>
              <a:t> Index (Key) Explorer, </a:t>
            </a:r>
            <a:r>
              <a:rPr lang="en-US" baseline="0" dirty="0" err="1" smtClean="0"/>
              <a:t>LuKE</a:t>
            </a:r>
            <a:r>
              <a:rPr lang="en-US" baseline="0" dirty="0" smtClean="0"/>
              <a:t>. </a:t>
            </a:r>
            <a:r>
              <a:rPr lang="en-US" baseline="0" dirty="0" err="1" smtClean="0"/>
              <a:t>LuKE</a:t>
            </a:r>
            <a:r>
              <a:rPr lang="en-US" baseline="0" dirty="0" smtClean="0"/>
              <a:t> offers the absolute certain means to confirm or deny properties set on each field.  </a:t>
            </a:r>
            <a:endParaRPr lang="en-US" dirty="0"/>
          </a:p>
        </p:txBody>
      </p:sp>
    </p:spTree>
    <p:extLst>
      <p:ext uri="{BB962C8B-B14F-4D97-AF65-F5344CB8AC3E}">
        <p14:creationId xmlns:p14="http://schemas.microsoft.com/office/powerpoint/2010/main" val="1827963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Last of the output from DESCRIBE ... SEARCH INDEX.</a:t>
            </a:r>
            <a:endParaRPr lang="en-US" dirty="0"/>
          </a:p>
        </p:txBody>
      </p:sp>
    </p:spTree>
    <p:extLst>
      <p:ext uri="{BB962C8B-B14F-4D97-AF65-F5344CB8AC3E}">
        <p14:creationId xmlns:p14="http://schemas.microsoft.com/office/powerpoint/2010/main" val="1378554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This</a:t>
            </a:r>
            <a:r>
              <a:rPr lang="en-US" baseline="0" dirty="0" smtClean="0"/>
              <a:t> page marks the end of the (end to end) example; delivering synonym using DSE Search.</a:t>
            </a:r>
          </a:p>
          <a:p>
            <a:endParaRPr lang="en-US" baseline="0" dirty="0" smtClean="0"/>
          </a:p>
        </p:txBody>
      </p:sp>
    </p:spTree>
    <p:extLst>
      <p:ext uri="{BB962C8B-B14F-4D97-AF65-F5344CB8AC3E}">
        <p14:creationId xmlns:p14="http://schemas.microsoft.com/office/powerpoint/2010/main" val="2338941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a:t>
            </a:r>
            <a:r>
              <a:rPr lang="en-US" baseline="0" dirty="0" smtClean="0"/>
              <a:t> two ALTER SEARCH INDEX statements above offer (techniques) we may use in </a:t>
            </a:r>
            <a:r>
              <a:rPr lang="en-US" baseline="0" smtClean="0"/>
              <a:t>any Practice </a:t>
            </a:r>
            <a:r>
              <a:rPr lang="en-US" baseline="0" dirty="0" smtClean="0"/>
              <a:t>L</a:t>
            </a:r>
            <a:r>
              <a:rPr lang="en-US" baseline="0" smtClean="0"/>
              <a:t>ab </a:t>
            </a:r>
            <a:r>
              <a:rPr lang="en-US" baseline="0" dirty="0" smtClean="0"/>
              <a:t>that may optionally follow this Discussion Module.</a:t>
            </a:r>
          </a:p>
          <a:p>
            <a:endParaRPr lang="en-US" baseline="0" dirty="0" smtClean="0"/>
          </a:p>
          <a:p>
            <a:pPr marL="330200" indent="-171450">
              <a:buFont typeface="Arial" pitchFamily="34" charset="0"/>
              <a:buChar char="•"/>
            </a:pPr>
            <a:r>
              <a:rPr lang="en-US" baseline="0" dirty="0" smtClean="0"/>
              <a:t>Both use the </a:t>
            </a:r>
            <a:r>
              <a:rPr lang="en-US" baseline="0" dirty="0" err="1" smtClean="0"/>
              <a:t>StandardTokenizer</a:t>
            </a:r>
            <a:r>
              <a:rPr lang="en-US" baseline="0" dirty="0" smtClean="0"/>
              <a:t> used in previous examples in this module.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first example introduces </a:t>
            </a:r>
            <a:r>
              <a:rPr lang="en-US" baseline="0" dirty="0" err="1" smtClean="0"/>
              <a:t>LowerCaseFilterFactor</a:t>
            </a:r>
            <a:r>
              <a:rPr lang="en-US" baseline="0" dirty="0" smtClean="0"/>
              <a:t>, which folds the tokens it receives into lower case; a useful feature to aid the end user in finding the data they seek easily.</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second example introduces syntax to have two (or more) filters. The square bracket pair denotes an array (multiple values).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err="1" smtClean="0"/>
              <a:t>EnglishMinimalStemFilter</a:t>
            </a:r>
            <a:r>
              <a:rPr lang="en-US" baseline="0" dirty="0" smtClean="0"/>
              <a:t> will convert tokens to their root/base word. Stem filters are usually language specific (English, Norwegian, </a:t>
            </a:r>
            <a:r>
              <a:rPr lang="en-US" baseline="0" dirty="0" err="1" smtClean="0"/>
              <a:t>yadda</a:t>
            </a:r>
            <a:r>
              <a:rPr lang="en-US" baseline="0" dirty="0" smtClean="0"/>
              <a:t>), since each language has distinct rules for plural versus singular, past and present tense, other. With this filter you could query, cranberries, and receive rows for, cranberry. (Just a random example of plural to singular.)  </a:t>
            </a:r>
            <a:endParaRPr lang="en-US" dirty="0"/>
          </a:p>
        </p:txBody>
      </p:sp>
    </p:spTree>
    <p:extLst>
      <p:ext uri="{BB962C8B-B14F-4D97-AF65-F5344CB8AC3E}">
        <p14:creationId xmlns:p14="http://schemas.microsoft.com/office/powerpoint/2010/main" val="1729458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a:t>
            </a:r>
            <a:r>
              <a:rPr lang="en-US" baseline="0" dirty="0" smtClean="0"/>
              <a:t> of Discussion Unit-</a:t>
            </a:r>
            <a:endParaRPr lang="en-US" dirty="0"/>
          </a:p>
        </p:txBody>
      </p:sp>
    </p:spTree>
    <p:extLst>
      <p:ext uri="{BB962C8B-B14F-4D97-AF65-F5344CB8AC3E}">
        <p14:creationId xmlns:p14="http://schemas.microsoft.com/office/powerpoint/2010/main" val="387489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baseline="0" dirty="0" smtClean="0"/>
              <a:t>Matching pairs Discussion Lab: properties of DSE Core versus DSE Search-</a:t>
            </a:r>
          </a:p>
          <a:p>
            <a:endParaRPr lang="en-US" baseline="0" dirty="0" smtClean="0"/>
          </a:p>
          <a:p>
            <a:pPr marL="330200" indent="-171450">
              <a:buFont typeface="Arial" pitchFamily="34" charset="0"/>
              <a:buChar char="•"/>
            </a:pPr>
            <a:r>
              <a:rPr lang="en-US" baseline="0" dirty="0" smtClean="0"/>
              <a:t>Match the terms on the right with the DSE functional area on the left.</a:t>
            </a:r>
            <a:endParaRPr lang="en-US" dirty="0"/>
          </a:p>
        </p:txBody>
      </p:sp>
    </p:spTree>
    <p:extLst>
      <p:ext uri="{BB962C8B-B14F-4D97-AF65-F5344CB8AC3E}">
        <p14:creationId xmlns:p14="http://schemas.microsoft.com/office/powerpoint/2010/main" val="3545062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Answers to the first Discussion Lab are on the next page-</a:t>
            </a:r>
          </a:p>
          <a:p>
            <a:endParaRPr lang="en-US" dirty="0"/>
          </a:p>
        </p:txBody>
      </p:sp>
    </p:spTree>
    <p:extLst>
      <p:ext uri="{BB962C8B-B14F-4D97-AF65-F5344CB8AC3E}">
        <p14:creationId xmlns:p14="http://schemas.microsoft.com/office/powerpoint/2010/main" val="1644353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baseline="0" dirty="0" smtClean="0"/>
              <a:t>Solution to Discussion Lab-</a:t>
            </a:r>
          </a:p>
        </p:txBody>
      </p:sp>
    </p:spTree>
    <p:extLst>
      <p:ext uri="{BB962C8B-B14F-4D97-AF65-F5344CB8AC3E}">
        <p14:creationId xmlns:p14="http://schemas.microsoft.com/office/powerpoint/2010/main" val="354506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of Discussion Lab-</a:t>
            </a:r>
            <a:endParaRPr lang="en-US" dirty="0"/>
          </a:p>
        </p:txBody>
      </p:sp>
    </p:spTree>
    <p:extLst>
      <p:ext uri="{BB962C8B-B14F-4D97-AF65-F5344CB8AC3E}">
        <p14:creationId xmlns:p14="http://schemas.microsoft.com/office/powerpoint/2010/main" val="251338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DSE has four primary functional areas;</a:t>
            </a:r>
            <a:r>
              <a:rPr lang="en-US" baseline="0" dirty="0" smtClean="0"/>
              <a:t> DSE Core, DSE Search, DSE Analytics, and DSE Graph.</a:t>
            </a:r>
          </a:p>
          <a:p>
            <a:endParaRPr lang="en-US" baseline="0" dirty="0" smtClean="0"/>
          </a:p>
          <a:p>
            <a:r>
              <a:rPr lang="en-US" baseline="0" dirty="0" smtClean="0"/>
              <a:t>DSE Search has three primary areas of its own:</a:t>
            </a:r>
          </a:p>
          <a:p>
            <a:endParaRPr lang="en-US" baseline="0" dirty="0" smtClean="0"/>
          </a:p>
          <a:p>
            <a:pPr marL="330200" indent="-171450">
              <a:buFont typeface="Arial" pitchFamily="34" charset="0"/>
              <a:buChar char="•"/>
            </a:pPr>
            <a:r>
              <a:rPr lang="en-US" baseline="0" dirty="0" smtClean="0"/>
              <a:t>Scalars - indexing integers, floats, other. These are really simple. We use these to support query predicates.</a:t>
            </a:r>
          </a:p>
          <a:p>
            <a:pPr marL="330200" indent="-171450">
              <a:buFont typeface="Arial" pitchFamily="34" charset="0"/>
              <a:buChar char="•"/>
            </a:pPr>
            <a:r>
              <a:rPr lang="en-US" baseline="0" dirty="0" smtClean="0"/>
              <a:t>Text analytics – tokenizing and analyzing text to provide fuzzy search, synonyms, sounds like, case insensitive search, stemming, other. This is a large topic.</a:t>
            </a:r>
          </a:p>
          <a:p>
            <a:pPr marL="330200" indent="-171450">
              <a:buFont typeface="Arial" pitchFamily="34" charset="0"/>
              <a:buChar char="•"/>
            </a:pPr>
            <a:r>
              <a:rPr lang="en-US" baseline="0" dirty="0" smtClean="0"/>
              <a:t>And spatial/geospatial search – distance from point, contained within box, other. After you master text analytics, any differences observed when using spatial are minimal.</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All three areas above support sorting; although text prefers to returns results based on strength of match, and spatial/geo-spatial can return based in (distance).</a:t>
            </a:r>
          </a:p>
          <a:p>
            <a:pPr marL="158750" indent="0">
              <a:buFont typeface="Arial" pitchFamily="34" charset="0"/>
              <a:buNone/>
            </a:pPr>
            <a:endParaRPr lang="en-US" baseline="0" dirty="0" smtClean="0"/>
          </a:p>
          <a:p>
            <a:pPr marL="158750" indent="0">
              <a:buFont typeface="Arial" pitchFamily="34" charset="0"/>
              <a:buNone/>
            </a:pPr>
            <a:r>
              <a:rPr lang="en-US" baseline="0" dirty="0" smtClean="0"/>
              <a:t>Geospatial search uses a spherical mathematical model, presumably points atop the Earth. Spatial search uses a Cartesian, two-dimensional model. Geospatial queries will automatically handle a dateline wrap. E.g., when you cross from -180 longitude to 180 longitude. Geospatial queries do not correct for variations in the Earth’s surface, like elevation, valleys, other. Geospatial only corrects for a presumed perfect curvature of the Earth. </a:t>
            </a:r>
          </a:p>
          <a:p>
            <a:pPr marL="158750" indent="0">
              <a:buFont typeface="Arial" pitchFamily="34" charset="0"/>
              <a:buNone/>
            </a:pPr>
            <a:endParaRPr lang="en-US" baseline="0" dirty="0" smtClean="0"/>
          </a:p>
          <a:p>
            <a:pPr marL="158750" indent="0">
              <a:buFont typeface="Arial" pitchFamily="34" charset="0"/>
              <a:buNone/>
            </a:pPr>
            <a:r>
              <a:rPr lang="en-US" baseline="0" dirty="0" smtClean="0"/>
              <a:t>Incidentally, time series can be modeled using spatial, with start time mapped on the x-axis, and end time mapped on the y-axis.</a:t>
            </a:r>
          </a:p>
          <a:p>
            <a:pPr marL="158750" indent="0">
              <a:buFont typeface="Arial" pitchFamily="34" charset="0"/>
              <a:buNone/>
            </a:pPr>
            <a:endParaRPr lang="en-US" baseline="0" dirty="0" smtClean="0"/>
          </a:p>
          <a:p>
            <a:pPr marL="158750" indent="0">
              <a:buFont typeface="Arial" pitchFamily="34" charset="0"/>
              <a:buNone/>
            </a:pPr>
            <a:r>
              <a:rPr lang="en-US" baseline="0" dirty="0" smtClean="0"/>
              <a:t>   --</a:t>
            </a:r>
          </a:p>
          <a:p>
            <a:pPr marL="158750" indent="0">
              <a:buFont typeface="Arial" pitchFamily="34" charset="0"/>
              <a:buNone/>
            </a:pPr>
            <a:endParaRPr lang="en-US" baseline="0" dirty="0" smtClean="0"/>
          </a:p>
          <a:p>
            <a:pPr marL="158750" indent="0">
              <a:buFont typeface="Arial" pitchFamily="34" charset="0"/>
              <a:buNone/>
            </a:pPr>
            <a:r>
              <a:rPr lang="en-US" baseline="0" dirty="0" smtClean="0"/>
              <a:t>Within each/most of these three DSE Search primary areas, you can sort, facet (group by), boost (affect search results), and more.  </a:t>
            </a:r>
            <a:endParaRPr lang="en-US" dirty="0"/>
          </a:p>
        </p:txBody>
      </p:sp>
    </p:spTree>
    <p:extLst>
      <p:ext uri="{BB962C8B-B14F-4D97-AF65-F5344CB8AC3E}">
        <p14:creationId xmlns:p14="http://schemas.microsoft.com/office/powerpoint/2010/main" val="1138947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a:t>
            </a:r>
            <a:r>
              <a:rPr lang="en-US" baseline="0" dirty="0" smtClean="0"/>
              <a:t> central object to DSE Search text analytics is the analyzer.</a:t>
            </a:r>
          </a:p>
          <a:p>
            <a:endParaRPr lang="en-US" baseline="0" dirty="0" smtClean="0"/>
          </a:p>
          <a:p>
            <a:r>
              <a:rPr lang="en-US" baseline="0" dirty="0" smtClean="0"/>
              <a:t>An analyzer is either unchained, or chained. </a:t>
            </a:r>
          </a:p>
          <a:p>
            <a:endParaRPr lang="en-US" baseline="0" dirty="0" smtClean="0"/>
          </a:p>
          <a:p>
            <a:r>
              <a:rPr lang="en-US" baseline="0" dirty="0" smtClean="0"/>
              <a:t>While there are 6 unchained analyzers that ship with DSE Search, plus or minus, unchained analyzers are largely pre-packaged chained analyzers. (There can be 30 or more unchained analyzers if you distinctly count the language specific unchained analyzers.) As unchained analyzers can be replaced by chained analyzers, we will ignore the topic of unchained analyzers in this document.</a:t>
            </a:r>
          </a:p>
          <a:p>
            <a:endParaRPr lang="en-US" baseline="0" dirty="0" smtClean="0"/>
          </a:p>
          <a:p>
            <a:r>
              <a:rPr lang="en-US" baseline="0" dirty="0" smtClean="0"/>
              <a:t>Chained analyzers are a logical objects, that is; chained analyzers are created/defined by zero or more character filters, one </a:t>
            </a:r>
            <a:r>
              <a:rPr lang="en-US" baseline="0" dirty="0" err="1" smtClean="0"/>
              <a:t>tokenizer</a:t>
            </a:r>
            <a:r>
              <a:rPr lang="en-US" baseline="0" dirty="0" smtClean="0"/>
              <a:t>, and zero or more </a:t>
            </a:r>
          </a:p>
          <a:p>
            <a:r>
              <a:rPr lang="en-US" baseline="0" dirty="0" smtClean="0"/>
              <a:t>filters. There are 8 or more character filters that ship with DSE Search, 10 or more </a:t>
            </a:r>
            <a:r>
              <a:rPr lang="en-US" baseline="0" dirty="0" err="1" smtClean="0"/>
              <a:t>tokenizers</a:t>
            </a:r>
            <a:r>
              <a:rPr lang="en-US" baseline="0" dirty="0" smtClean="0"/>
              <a:t>, and 40 or more filters.</a:t>
            </a:r>
          </a:p>
          <a:p>
            <a:endParaRPr lang="en-US" baseline="0" dirty="0" smtClean="0"/>
          </a:p>
          <a:p>
            <a:r>
              <a:rPr lang="en-US" baseline="0" dirty="0" smtClean="0"/>
              <a:t>When defined, the character filter, if present, must appear first in the definition of an analyzer. A character filter accepts and outputs a character stream, which arrives from the column value in the DSE table column value proper. (In Apache </a:t>
            </a:r>
            <a:r>
              <a:rPr lang="en-US" baseline="0" dirty="0" err="1" smtClean="0"/>
              <a:t>Solr</a:t>
            </a:r>
            <a:r>
              <a:rPr lang="en-US" baseline="0" dirty="0" smtClean="0"/>
              <a:t>, this column value comes from an object titled, document.)</a:t>
            </a:r>
          </a:p>
          <a:p>
            <a:endParaRPr lang="en-US" baseline="0" dirty="0" smtClean="0"/>
          </a:p>
          <a:p>
            <a:r>
              <a:rPr lang="en-US" baseline="0" dirty="0" smtClean="0"/>
              <a:t>One example character filter use would be to strip HTML tags from a column value. Another would be to fold foreign character sets, including tildes and diacritics, into a standard ASCII character set.</a:t>
            </a:r>
          </a:p>
          <a:p>
            <a:endParaRPr lang="en-US" baseline="0" dirty="0" smtClean="0"/>
          </a:p>
          <a:p>
            <a:r>
              <a:rPr lang="en-US" baseline="0" dirty="0" smtClean="0"/>
              <a:t>The </a:t>
            </a:r>
            <a:r>
              <a:rPr lang="en-US" baseline="0" dirty="0" err="1" smtClean="0"/>
              <a:t>tokenizer</a:t>
            </a:r>
            <a:r>
              <a:rPr lang="en-US" baseline="0" dirty="0" smtClean="0"/>
              <a:t> accepts a character stream from a character filter, if present, or the DSE table column value proper. The </a:t>
            </a:r>
            <a:r>
              <a:rPr lang="en-US" baseline="0" dirty="0" err="1" smtClean="0"/>
              <a:t>tokenizer</a:t>
            </a:r>
            <a:r>
              <a:rPr lang="en-US" baseline="0" dirty="0" smtClean="0"/>
              <a:t> outputs a set of tokens, or words, as derived from the (column value). </a:t>
            </a:r>
          </a:p>
          <a:p>
            <a:endParaRPr lang="en-US" baseline="0" dirty="0" smtClean="0"/>
          </a:p>
          <a:p>
            <a:r>
              <a:rPr lang="en-US" baseline="0" dirty="0" smtClean="0"/>
              <a:t>And a series of zero or more filters may be present. </a:t>
            </a:r>
          </a:p>
          <a:p>
            <a:endParaRPr lang="en-US" baseline="0" dirty="0" smtClean="0"/>
          </a:p>
          <a:p>
            <a:r>
              <a:rPr lang="en-US" baseline="0" dirty="0" err="1" smtClean="0"/>
              <a:t>Tokenizers</a:t>
            </a:r>
            <a:r>
              <a:rPr lang="en-US" baseline="0" dirty="0" smtClean="0"/>
              <a:t> and filters are very similar, and you will see in name and function a great deal of overlap between the two.</a:t>
            </a:r>
          </a:p>
          <a:p>
            <a:endParaRPr lang="en-US" baseline="0" dirty="0" smtClean="0"/>
          </a:p>
          <a:p>
            <a:r>
              <a:rPr lang="en-US" baseline="0" dirty="0" smtClean="0"/>
              <a:t>The DSE table data proper resides in DSE Core, always. The DSE Search index data is also stored in a DSE table. More on this topic later.</a:t>
            </a:r>
          </a:p>
          <a:p>
            <a:endParaRPr lang="en-US" baseline="0" dirty="0" smtClean="0"/>
          </a:p>
          <a:p>
            <a:r>
              <a:rPr lang="en-US" baseline="0" dirty="0" smtClean="0"/>
              <a:t>An analyzer may be applied to data ingest (the index phase), and then also to the predicate value submitted via a CQL SELECT statement (the analysis phase). You may have the same analyzer for both index and analysis, or you may have a separate analyzer for each phase.</a:t>
            </a:r>
          </a:p>
          <a:p>
            <a:endParaRPr lang="en-US" baseline="0" dirty="0" smtClean="0"/>
          </a:p>
          <a:p>
            <a:r>
              <a:rPr lang="en-US" baseline="0" dirty="0" smtClean="0"/>
              <a:t>   </a:t>
            </a:r>
            <a:endParaRPr lang="en-US" dirty="0" smtClean="0"/>
          </a:p>
          <a:p>
            <a:endParaRPr lang="en-US" sz="800" kern="1200" baseline="0" dirty="0" smtClean="0">
              <a:solidFill>
                <a:schemeClr val="tx1"/>
              </a:solidFill>
              <a:latin typeface="+mn-lt"/>
              <a:ea typeface="+mn-ea"/>
              <a:cs typeface="+mn-cs"/>
            </a:endParaRPr>
          </a:p>
          <a:p>
            <a:endParaRPr lang="en-US" baseline="0" dirty="0" smtClean="0"/>
          </a:p>
        </p:txBody>
      </p:sp>
    </p:spTree>
    <p:extLst>
      <p:ext uri="{BB962C8B-B14F-4D97-AF65-F5344CB8AC3E}">
        <p14:creationId xmlns:p14="http://schemas.microsoft.com/office/powerpoint/2010/main" val="2941072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DSE Search 6.0</a:t>
            </a:r>
            <a:r>
              <a:rPr lang="en-US" baseline="0" dirty="0" smtClean="0"/>
              <a:t> </a:t>
            </a:r>
            <a:r>
              <a:rPr lang="en-US" dirty="0" smtClean="0"/>
              <a:t>is based on Apache </a:t>
            </a:r>
            <a:r>
              <a:rPr lang="en-US" dirty="0" err="1" smtClean="0"/>
              <a:t>Solr</a:t>
            </a:r>
            <a:r>
              <a:rPr lang="en-US" dirty="0" smtClean="0"/>
              <a:t> (</a:t>
            </a:r>
            <a:r>
              <a:rPr lang="en-US" dirty="0" err="1" smtClean="0"/>
              <a:t>Solr</a:t>
            </a:r>
            <a:r>
              <a:rPr lang="en-US" dirty="0" smtClean="0"/>
              <a:t>) version 6.x. You can discover this from the DSE release notes and on line documentation.</a:t>
            </a:r>
          </a:p>
          <a:p>
            <a:endParaRPr lang="en-US" dirty="0" smtClean="0"/>
          </a:p>
          <a:p>
            <a:r>
              <a:rPr lang="en-US" dirty="0" smtClean="0"/>
              <a:t>The list of</a:t>
            </a:r>
            <a:r>
              <a:rPr lang="en-US" baseline="0" dirty="0" smtClean="0"/>
              <a:t> </a:t>
            </a:r>
            <a:r>
              <a:rPr lang="en-US" baseline="0" dirty="0" err="1" smtClean="0"/>
              <a:t>Solr</a:t>
            </a:r>
            <a:r>
              <a:rPr lang="en-US" baseline="0" dirty="0" smtClean="0"/>
              <a:t> Character (Char) Filters is available here,</a:t>
            </a:r>
          </a:p>
          <a:p>
            <a:r>
              <a:rPr lang="en-US" baseline="0" dirty="0" smtClean="0"/>
              <a:t>   </a:t>
            </a:r>
            <a:r>
              <a:rPr lang="en-US" sz="800" kern="1200" dirty="0" smtClean="0">
                <a:solidFill>
                  <a:schemeClr val="tx1"/>
                </a:solidFill>
                <a:latin typeface="+mn-lt"/>
                <a:ea typeface="+mn-ea"/>
                <a:cs typeface="+mn-cs"/>
              </a:rPr>
              <a:t>https://lucene.apache.org/solr/guide/6_6/charfilterfactories.html</a:t>
            </a:r>
          </a:p>
          <a:p>
            <a:endParaRPr lang="en-US" sz="800" kern="1200" dirty="0" smtClean="0">
              <a:solidFill>
                <a:schemeClr val="tx1"/>
              </a:solidFill>
              <a:latin typeface="+mn-lt"/>
              <a:ea typeface="+mn-ea"/>
              <a:cs typeface="+mn-cs"/>
            </a:endParaRPr>
          </a:p>
          <a:p>
            <a:r>
              <a:rPr lang="en-US" sz="800" kern="1200" dirty="0" smtClean="0">
                <a:solidFill>
                  <a:schemeClr val="tx1"/>
                </a:solidFill>
                <a:latin typeface="+mn-lt"/>
                <a:ea typeface="+mn-ea"/>
                <a:cs typeface="+mn-cs"/>
              </a:rPr>
              <a:t>The list of </a:t>
            </a:r>
            <a:r>
              <a:rPr lang="en-US" sz="800" kern="1200" dirty="0" err="1" smtClean="0">
                <a:solidFill>
                  <a:schemeClr val="tx1"/>
                </a:solidFill>
                <a:latin typeface="+mn-lt"/>
                <a:ea typeface="+mn-ea"/>
                <a:cs typeface="+mn-cs"/>
              </a:rPr>
              <a:t>Solr</a:t>
            </a:r>
            <a:r>
              <a:rPr lang="en-US" sz="800" kern="1200" dirty="0" smtClean="0">
                <a:solidFill>
                  <a:schemeClr val="tx1"/>
                </a:solidFill>
                <a:latin typeface="+mn-lt"/>
                <a:ea typeface="+mn-ea"/>
                <a:cs typeface="+mn-cs"/>
              </a:rPr>
              <a:t> </a:t>
            </a:r>
            <a:r>
              <a:rPr lang="en-US" sz="800" kern="1200" dirty="0" err="1" smtClean="0">
                <a:solidFill>
                  <a:schemeClr val="tx1"/>
                </a:solidFill>
                <a:latin typeface="+mn-lt"/>
                <a:ea typeface="+mn-ea"/>
                <a:cs typeface="+mn-cs"/>
              </a:rPr>
              <a:t>Tokenizers</a:t>
            </a:r>
            <a:r>
              <a:rPr lang="en-US" sz="800" kern="1200" dirty="0" smtClean="0">
                <a:solidFill>
                  <a:schemeClr val="tx1"/>
                </a:solidFill>
                <a:latin typeface="+mn-lt"/>
                <a:ea typeface="+mn-ea"/>
                <a:cs typeface="+mn-cs"/>
              </a:rPr>
              <a:t> is available here,</a:t>
            </a:r>
          </a:p>
          <a:p>
            <a:r>
              <a:rPr lang="en-US" sz="800" kern="1200" baseline="0" dirty="0" smtClean="0">
                <a:solidFill>
                  <a:schemeClr val="tx1"/>
                </a:solidFill>
                <a:latin typeface="+mn-lt"/>
                <a:ea typeface="+mn-ea"/>
                <a:cs typeface="+mn-cs"/>
              </a:rPr>
              <a:t>   </a:t>
            </a:r>
            <a:r>
              <a:rPr lang="en-US" sz="800" kern="1200" dirty="0" smtClean="0">
                <a:solidFill>
                  <a:schemeClr val="tx1"/>
                </a:solidFill>
                <a:latin typeface="+mn-lt"/>
                <a:ea typeface="+mn-ea"/>
                <a:cs typeface="+mn-cs"/>
              </a:rPr>
              <a:t>https://lucene.apache.org/solr/guide/6_6/tokenizers.html</a:t>
            </a:r>
          </a:p>
          <a:p>
            <a:endParaRPr lang="en-US" sz="800" kern="1200" dirty="0" smtClean="0">
              <a:solidFill>
                <a:schemeClr val="tx1"/>
              </a:solidFill>
              <a:latin typeface="+mn-lt"/>
              <a:ea typeface="+mn-ea"/>
              <a:cs typeface="+mn-cs"/>
            </a:endParaRPr>
          </a:p>
          <a:p>
            <a:r>
              <a:rPr lang="en-US" sz="800" kern="1200" dirty="0" smtClean="0">
                <a:solidFill>
                  <a:schemeClr val="tx1"/>
                </a:solidFill>
                <a:latin typeface="+mn-lt"/>
                <a:ea typeface="+mn-ea"/>
                <a:cs typeface="+mn-cs"/>
              </a:rPr>
              <a:t>The list of </a:t>
            </a:r>
            <a:r>
              <a:rPr lang="en-US" sz="800" kern="1200" dirty="0" err="1" smtClean="0">
                <a:solidFill>
                  <a:schemeClr val="tx1"/>
                </a:solidFill>
                <a:latin typeface="+mn-lt"/>
                <a:ea typeface="+mn-ea"/>
                <a:cs typeface="+mn-cs"/>
              </a:rPr>
              <a:t>Solr</a:t>
            </a:r>
            <a:r>
              <a:rPr lang="en-US" sz="800" kern="1200" dirty="0" smtClean="0">
                <a:solidFill>
                  <a:schemeClr val="tx1"/>
                </a:solidFill>
                <a:latin typeface="+mn-lt"/>
                <a:ea typeface="+mn-ea"/>
                <a:cs typeface="+mn-cs"/>
              </a:rPr>
              <a:t> Filters is available</a:t>
            </a:r>
            <a:r>
              <a:rPr lang="en-US" sz="800" kern="1200" baseline="0" dirty="0" smtClean="0">
                <a:solidFill>
                  <a:schemeClr val="tx1"/>
                </a:solidFill>
                <a:latin typeface="+mn-lt"/>
                <a:ea typeface="+mn-ea"/>
                <a:cs typeface="+mn-cs"/>
              </a:rPr>
              <a:t> here,</a:t>
            </a:r>
          </a:p>
          <a:p>
            <a:r>
              <a:rPr lang="en-US" sz="800" kern="1200" baseline="0" dirty="0" smtClean="0">
                <a:solidFill>
                  <a:schemeClr val="tx1"/>
                </a:solidFill>
                <a:latin typeface="+mn-lt"/>
                <a:ea typeface="+mn-ea"/>
                <a:cs typeface="+mn-cs"/>
              </a:rPr>
              <a:t>   </a:t>
            </a:r>
            <a:r>
              <a:rPr lang="en-US" sz="800" kern="1200" dirty="0" smtClean="0">
                <a:solidFill>
                  <a:schemeClr val="tx1"/>
                </a:solidFill>
                <a:latin typeface="+mn-lt"/>
                <a:ea typeface="+mn-ea"/>
                <a:cs typeface="+mn-cs"/>
              </a:rPr>
              <a:t>https://lucene.apache.org/solr/guide/6_6/filter-descriptions.html</a:t>
            </a:r>
          </a:p>
          <a:p>
            <a:endParaRPr lang="en-US" sz="800" kern="1200" dirty="0" smtClean="0">
              <a:solidFill>
                <a:schemeClr val="tx1"/>
              </a:solidFill>
              <a:latin typeface="+mn-lt"/>
              <a:ea typeface="+mn-ea"/>
              <a:cs typeface="+mn-cs"/>
            </a:endParaRPr>
          </a:p>
          <a:p>
            <a:r>
              <a:rPr lang="en-US" sz="800" kern="1200" dirty="0" smtClean="0">
                <a:solidFill>
                  <a:schemeClr val="tx1"/>
                </a:solidFill>
                <a:latin typeface="+mn-lt"/>
                <a:ea typeface="+mn-ea"/>
                <a:cs typeface="+mn-cs"/>
              </a:rPr>
              <a:t>The list of </a:t>
            </a:r>
            <a:r>
              <a:rPr lang="en-US" sz="800" kern="1200" dirty="0" err="1" smtClean="0">
                <a:solidFill>
                  <a:schemeClr val="tx1"/>
                </a:solidFill>
                <a:latin typeface="+mn-lt"/>
                <a:ea typeface="+mn-ea"/>
                <a:cs typeface="+mn-cs"/>
              </a:rPr>
              <a:t>Solr</a:t>
            </a:r>
            <a:r>
              <a:rPr lang="en-US" sz="800" kern="1200" dirty="0" smtClean="0">
                <a:solidFill>
                  <a:schemeClr val="tx1"/>
                </a:solidFill>
                <a:latin typeface="+mn-lt"/>
                <a:ea typeface="+mn-ea"/>
                <a:cs typeface="+mn-cs"/>
              </a:rPr>
              <a:t> unchained analyzers is here,</a:t>
            </a:r>
          </a:p>
          <a:p>
            <a:r>
              <a:rPr lang="en-US" sz="800" kern="1200" baseline="0" dirty="0" smtClean="0">
                <a:solidFill>
                  <a:schemeClr val="tx1"/>
                </a:solidFill>
                <a:latin typeface="+mn-lt"/>
                <a:ea typeface="+mn-ea"/>
                <a:cs typeface="+mn-cs"/>
              </a:rPr>
              <a:t>   http://www.solr-start.com/info/analyzers/</a:t>
            </a:r>
          </a:p>
          <a:p>
            <a:endParaRPr lang="en-US" dirty="0"/>
          </a:p>
        </p:txBody>
      </p:sp>
    </p:spTree>
    <p:extLst>
      <p:ext uri="{BB962C8B-B14F-4D97-AF65-F5344CB8AC3E}">
        <p14:creationId xmlns:p14="http://schemas.microsoft.com/office/powerpoint/2010/main" val="429073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Two more objects related to DSE Search-</a:t>
            </a:r>
          </a:p>
          <a:p>
            <a:endParaRPr lang="en-US" dirty="0" smtClean="0"/>
          </a:p>
          <a:p>
            <a:pPr marL="330200" indent="-171450">
              <a:buFont typeface="Arial" pitchFamily="34" charset="0"/>
              <a:buChar char="•"/>
            </a:pPr>
            <a:r>
              <a:rPr lang="en-US" dirty="0" smtClean="0"/>
              <a:t>Field types – are like a macro of properties, that are later applied to a field.</a:t>
            </a:r>
          </a:p>
          <a:p>
            <a:pPr marL="330200" indent="-171450">
              <a:buFont typeface="Arial" pitchFamily="34" charset="0"/>
              <a:buChar char="•"/>
            </a:pPr>
            <a:r>
              <a:rPr lang="en-US" dirty="0" smtClean="0"/>
              <a:t>Field(s) – refer to the actual index key value. This object also has properties.</a:t>
            </a:r>
          </a:p>
          <a:p>
            <a:pPr marL="330200" indent="-171450">
              <a:buFont typeface="Arial" pitchFamily="34" charset="0"/>
              <a:buChar char="•"/>
            </a:pPr>
            <a:endParaRPr lang="en-US" dirty="0" smtClean="0"/>
          </a:p>
          <a:p>
            <a:pPr marL="330200" indent="-171450">
              <a:buFont typeface="Arial" pitchFamily="34" charset="0"/>
              <a:buChar char="•"/>
            </a:pPr>
            <a:r>
              <a:rPr lang="en-US" dirty="0" smtClean="0"/>
              <a:t>There are eight or more properties</a:t>
            </a:r>
            <a:r>
              <a:rPr lang="en-US" baseline="0" dirty="0" smtClean="0"/>
              <a:t> that may optionally applied to a field type. Minimally a field type must have a name (for later reference by the field), and a class, which represents a data type.</a:t>
            </a:r>
          </a:p>
          <a:p>
            <a:pPr marL="330200" indent="-171450">
              <a:buFont typeface="Arial" pitchFamily="34" charset="0"/>
              <a:buChar char="•"/>
            </a:pPr>
            <a:r>
              <a:rPr lang="en-US" baseline="0" dirty="0" smtClean="0"/>
              <a:t>There are ten or more properties that may be optionally applied to a field. Minimally a field must have a name, and a type. The field type refers to the same named value from the field type name; think of a primary key, foreign key, join field similar to a relational database. E.g., </a:t>
            </a:r>
            <a:r>
              <a:rPr lang="en-US" baseline="0" dirty="0" err="1" smtClean="0"/>
              <a:t>field.type</a:t>
            </a:r>
            <a:r>
              <a:rPr lang="en-US" baseline="0" dirty="0" smtClean="0"/>
              <a:t> == fieldType.name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Properties may be inherited by the field from the field type.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But be careful, some properties set at  the field type level are never inherited by the field. We will have a technique to debug this at a later time using the </a:t>
            </a:r>
            <a:r>
              <a:rPr lang="en-US" baseline="0" dirty="0" err="1" smtClean="0"/>
              <a:t>Lucene</a:t>
            </a:r>
            <a:r>
              <a:rPr lang="en-US" baseline="0" dirty="0" smtClean="0"/>
              <a:t> Index (Key) Explorer (</a:t>
            </a:r>
            <a:r>
              <a:rPr lang="en-US" baseline="0" dirty="0" err="1" smtClean="0"/>
              <a:t>LuKE</a:t>
            </a:r>
            <a:r>
              <a:rPr lang="en-US" baseline="0" dirty="0" smtClean="0"/>
              <a:t>). </a:t>
            </a:r>
            <a:endParaRPr lang="en-US" dirty="0"/>
          </a:p>
        </p:txBody>
      </p:sp>
    </p:spTree>
    <p:extLst>
      <p:ext uri="{BB962C8B-B14F-4D97-AF65-F5344CB8AC3E}">
        <p14:creationId xmlns:p14="http://schemas.microsoft.com/office/powerpoint/2010/main" val="153836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6350" marR="0" indent="0" algn="l" defTabSz="914400" rtl="0" eaLnBrk="1" fontAlgn="auto" latinLnBrk="0" hangingPunct="1">
              <a:lnSpc>
                <a:spcPct val="100000"/>
              </a:lnSpc>
              <a:spcBef>
                <a:spcPts val="0"/>
              </a:spcBef>
              <a:spcAft>
                <a:spcPts val="0"/>
              </a:spcAft>
              <a:buClrTx/>
              <a:buSzTx/>
              <a:buFontTx/>
              <a:buNone/>
              <a:tabLst/>
              <a:defRPr/>
            </a:pPr>
            <a:r>
              <a:rPr lang="en-US" dirty="0" smtClean="0"/>
              <a:t>DSE Search 6.0</a:t>
            </a:r>
            <a:r>
              <a:rPr lang="en-US" baseline="0" dirty="0" smtClean="0"/>
              <a:t> </a:t>
            </a:r>
            <a:r>
              <a:rPr lang="en-US" dirty="0" smtClean="0"/>
              <a:t>is based on Apache </a:t>
            </a:r>
            <a:r>
              <a:rPr lang="en-US" dirty="0" err="1" smtClean="0"/>
              <a:t>Solr</a:t>
            </a:r>
            <a:r>
              <a:rPr lang="en-US" dirty="0" smtClean="0"/>
              <a:t> (</a:t>
            </a:r>
            <a:r>
              <a:rPr lang="en-US" dirty="0" err="1" smtClean="0"/>
              <a:t>Solr</a:t>
            </a:r>
            <a:r>
              <a:rPr lang="en-US" dirty="0" smtClean="0"/>
              <a:t>) version 6.x. You can discover this from the DSE release notes and on line documentation.</a:t>
            </a:r>
          </a:p>
          <a:p>
            <a:pPr marL="6350" indent="0">
              <a:buNone/>
            </a:pPr>
            <a:endParaRPr lang="en-US" dirty="0" smtClean="0"/>
          </a:p>
          <a:p>
            <a:pPr marL="6350" indent="0">
              <a:buNone/>
            </a:pPr>
            <a:r>
              <a:rPr lang="en-US" dirty="0" smtClean="0"/>
              <a:t>Field Type attributes/properties (8+) :</a:t>
            </a:r>
          </a:p>
          <a:p>
            <a:pPr marL="6350" indent="0" defTabSz="233363">
              <a:buNone/>
            </a:pPr>
            <a:r>
              <a:rPr lang="en-US" dirty="0" smtClean="0"/>
              <a:t>	</a:t>
            </a:r>
            <a:r>
              <a:rPr lang="en-US" dirty="0" smtClean="0">
                <a:hlinkClick r:id="rId3"/>
              </a:rPr>
              <a:t>https://lucene.apache.org/solr/guide/6_6/field-type-definitions-and-properties.html</a:t>
            </a:r>
            <a:endParaRPr lang="en-US" dirty="0" smtClean="0"/>
          </a:p>
          <a:p>
            <a:pPr marL="6350" indent="0" defTabSz="233363">
              <a:buNone/>
            </a:pPr>
            <a:endParaRPr lang="en-US" dirty="0" smtClean="0"/>
          </a:p>
          <a:p>
            <a:pPr marL="6350" indent="0" defTabSz="233363">
              <a:buNone/>
            </a:pPr>
            <a:r>
              <a:rPr lang="en-US" dirty="0" smtClean="0"/>
              <a:t>Field attributes/properties (10+) :</a:t>
            </a:r>
          </a:p>
          <a:p>
            <a:pPr marL="6350" indent="0" defTabSz="233363">
              <a:buNone/>
            </a:pPr>
            <a:r>
              <a:rPr lang="en-US" dirty="0" smtClean="0"/>
              <a:t>	</a:t>
            </a:r>
            <a:r>
              <a:rPr lang="en-US" dirty="0" smtClean="0">
                <a:hlinkClick r:id="rId4"/>
              </a:rPr>
              <a:t>https://lucene.apache.org/solr/guide/6_6/field-properties-by-use-case.html</a:t>
            </a:r>
            <a:endParaRPr lang="en-US" dirty="0" smtClean="0"/>
          </a:p>
          <a:p>
            <a:pPr marL="6350" indent="0" defTabSz="233363">
              <a:buNone/>
            </a:pPr>
            <a:r>
              <a:rPr lang="en-US" dirty="0" smtClean="0"/>
              <a:t>	https://lucene.apache.org/solr/guide/6_6/defining-fields.html</a:t>
            </a:r>
          </a:p>
          <a:p>
            <a:endParaRPr lang="en-US" dirty="0"/>
          </a:p>
        </p:txBody>
      </p:sp>
    </p:spTree>
    <p:extLst>
      <p:ext uri="{BB962C8B-B14F-4D97-AF65-F5344CB8AC3E}">
        <p14:creationId xmlns:p14="http://schemas.microsoft.com/office/powerpoint/2010/main" val="3431881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000-DTSE-Search-7443-60-DU-</a:t>
            </a:r>
            <a:fld id="{5A6FB346-E907-314D-8DE1-ECD2B2B6AA1B}" type="slidenum">
              <a:rPr lang="uk-UA" smtClean="0"/>
              <a:pPr/>
              <a:t>‹#›</a:t>
            </a:fld>
            <a:endParaRPr lang="uk-UA" dirty="0"/>
          </a:p>
        </p:txBody>
      </p:sp>
      <p:sp>
        <p:nvSpPr>
          <p:cNvPr id="23"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000-DTSE-Search-7443-60-DU-</a:t>
            </a:r>
            <a:fld id="{5A6FB346-E907-314D-8DE1-ECD2B2B6AA1B}" type="slidenum">
              <a:rPr lang="uk-UA" smtClean="0"/>
              <a:pPr/>
              <a:t>‹#›</a:t>
            </a:fld>
            <a:endParaRPr lang="uk-UA" dirty="0"/>
          </a:p>
        </p:txBody>
      </p:sp>
    </p:spTree>
    <p:extLst>
      <p:ext uri="{BB962C8B-B14F-4D97-AF65-F5344CB8AC3E}">
        <p14:creationId xmlns:p14="http://schemas.microsoft.com/office/powerpoint/2010/main" val="189428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000-DTSE-Search-7443-60-DU-</a:t>
            </a:r>
            <a:fld id="{5A6FB346-E907-314D-8DE1-ECD2B2B6AA1B}" type="slidenum">
              <a:rPr lang="uk-UA" smtClean="0"/>
              <a:pPr/>
              <a:t>‹#›</a:t>
            </a:fld>
            <a:endParaRPr lang="uk-UA" dirty="0"/>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 Light banner, 2 column text">
    <p:spTree>
      <p:nvGrpSpPr>
        <p:cNvPr id="1" name=""/>
        <p:cNvGrpSpPr/>
        <p:nvPr/>
      </p:nvGrpSpPr>
      <p:grpSpPr>
        <a:xfrm>
          <a:off x="0" y="0"/>
          <a:ext cx="0" cy="0"/>
          <a:chOff x="0" y="0"/>
          <a:chExt cx="0" cy="0"/>
        </a:xfrm>
      </p:grpSpPr>
      <p:pic>
        <p:nvPicPr>
          <p:cNvPr id="14"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000-DTSE-Search-7443-60-DU-</a:t>
            </a:r>
            <a:fld id="{5A6FB346-E907-314D-8DE1-ECD2B2B6AA1B}" type="slidenum">
              <a:rPr lang="uk-UA" smtClean="0"/>
              <a:pPr/>
              <a:t>‹#›</a:t>
            </a:fld>
            <a:endParaRPr lang="uk-UA" dirty="0"/>
          </a:p>
        </p:txBody>
      </p:sp>
    </p:spTree>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 Lef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smtClean="0"/>
              <a:t>Drag picture to placeholder or click icon to add</a:t>
            </a:r>
            <a:endParaRPr lang="en-US"/>
          </a:p>
        </p:txBody>
      </p:sp>
      <p:pic>
        <p:nvPicPr>
          <p:cNvPr id="14" name="Picture 13"/>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000-DTSE-Search-7443-60-DU-</a:t>
            </a:r>
            <a:fld id="{5A6FB346-E907-314D-8DE1-ECD2B2B6AA1B}" type="slidenum">
              <a:rPr lang="uk-UA" smtClean="0"/>
              <a:pPr/>
              <a:t>‹#›</a:t>
            </a:fld>
            <a:endParaRPr lang="uk-UA" dirty="0"/>
          </a:p>
        </p:txBody>
      </p:sp>
    </p:spTree>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 Righ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74791"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0" name="Picture Placeholder 12"/>
          <p:cNvSpPr>
            <a:spLocks noGrp="1"/>
          </p:cNvSpPr>
          <p:nvPr>
            <p:ph type="pic" sz="quarter" idx="12"/>
          </p:nvPr>
        </p:nvSpPr>
        <p:spPr>
          <a:xfrm>
            <a:off x="6051666" y="1083137"/>
            <a:ext cx="2799806" cy="3517900"/>
          </a:xfrm>
          <a:prstGeom prst="round1Rect">
            <a:avLst>
              <a:gd name="adj" fmla="val 34218"/>
            </a:avLst>
          </a:prstGeom>
          <a:noFill/>
        </p:spPr>
        <p:txBody>
          <a:bodyPr/>
          <a:lstStyle/>
          <a:p>
            <a:r>
              <a:rPr lang="en-US" smtClean="0"/>
              <a:t>Drag picture to placeholder or click icon to add</a:t>
            </a:r>
            <a:endParaRPr lang="en-US"/>
          </a:p>
        </p:txBody>
      </p:sp>
      <p:sp>
        <p:nvSpPr>
          <p:cNvPr id="15"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000-DTSE-Search-7443-60-DU-</a:t>
            </a:r>
            <a:fld id="{5A6FB346-E907-314D-8DE1-ECD2B2B6AA1B}" type="slidenum">
              <a:rPr lang="uk-UA" smtClean="0"/>
              <a:pPr/>
              <a:t>‹#›</a:t>
            </a:fld>
            <a:endParaRPr lang="uk-UA" dirty="0"/>
          </a:p>
        </p:txBody>
      </p:sp>
    </p:spTree>
    <p:extLst>
      <p:ext uri="{BB962C8B-B14F-4D97-AF65-F5344CB8AC3E}">
        <p14:creationId xmlns:p14="http://schemas.microsoft.com/office/powerpoint/2010/main" val="4069014562"/>
      </p:ext>
    </p:extLst>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200099" y="1123949"/>
            <a:ext cx="6450676"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000-DTSE-Search-7443-60-DU-</a:t>
            </a:r>
            <a:fld id="{5A6FB346-E907-314D-8DE1-ECD2B2B6AA1B}" type="slidenum">
              <a:rPr lang="uk-UA" smtClean="0"/>
              <a:pPr/>
              <a:t>‹#›</a:t>
            </a:fld>
            <a:endParaRPr lang="uk-UA" dirty="0"/>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smtClean="0"/>
              <a:t>Drag picture to placeholder or click icon to add</a:t>
            </a: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000-DTSE-Search-7443-60-DU-</a:t>
            </a:r>
            <a:fld id="{5A6FB346-E907-314D-8DE1-ECD2B2B6AA1B}" type="slidenum">
              <a:rPr lang="uk-UA" smtClean="0"/>
              <a:pPr/>
              <a:t>‹#›</a:t>
            </a:fld>
            <a:endParaRPr lang="uk-UA" dirty="0"/>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 End of Module:</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000-DTSE-Search-7443-60-DU-</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000-DTSE-Search-7443-60-DU-</a:t>
            </a:r>
            <a:fld id="{5A6FB346-E907-314D-8DE1-ECD2B2B6AA1B}" type="slidenum">
              <a:rPr lang="uk-UA" smtClean="0"/>
              <a:pPr/>
              <a:t>‹#›</a:t>
            </a:fld>
            <a:endParaRPr lang="uk-UA" dirty="0"/>
          </a:p>
        </p:txBody>
      </p:sp>
    </p:spTree>
    <p:extLst>
      <p:ext uri="{BB962C8B-B14F-4D97-AF65-F5344CB8AC3E}">
        <p14:creationId xmlns:p14="http://schemas.microsoft.com/office/powerpoint/2010/main" val="2856930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695" r:id="rId3"/>
    <p:sldLayoutId id="2147483694" r:id="rId4"/>
    <p:sldLayoutId id="2147483712" r:id="rId5"/>
    <p:sldLayoutId id="2147483714" r:id="rId6"/>
    <p:sldLayoutId id="2147483717" r:id="rId7"/>
    <p:sldLayoutId id="2147483710" r:id="rId8"/>
    <p:sldLayoutId id="2147483716" r:id="rId9"/>
    <p:sldLayoutId id="2147483715" r:id="rId10"/>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slideshare.net/DataStax/solr47-f-ina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lucene.apache.org/solr/guide/6_6/filter-descriptions.html" TargetMode="External"/><Relationship Id="rId5" Type="http://schemas.openxmlformats.org/officeDocument/2006/relationships/hyperlink" Target="https://lucene.apache.org/solr/guide/6_6/tokenizers.html" TargetMode="External"/><Relationship Id="rId4" Type="http://schemas.openxmlformats.org/officeDocument/2006/relationships/hyperlink" Target="https://lucene.apache.org/solr/guide/6_6/charfilterfactorie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hyperlink" Target="https://lucene.apache.org/solr/guide/6_6/field-type-definitions-and-properties.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lucene.apache.org/solr/guide/6_6/field-properties-by-use-cas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p:txBody>
          <a:bodyPr/>
          <a:lstStyle/>
          <a:p>
            <a:pPr marL="6350" indent="0">
              <a:buNone/>
            </a:pPr>
            <a:r>
              <a:rPr lang="en-US" sz="1800" dirty="0" smtClean="0"/>
              <a:t>Introduce the briefest amount of material possible to get our first DSE Search (text analytics/search) index in place, and run queries </a:t>
            </a:r>
          </a:p>
          <a:p>
            <a:r>
              <a:rPr lang="en-US" sz="1800" dirty="0" smtClean="0"/>
              <a:t>A DSE Search index in place to support synonyms. E.g., </a:t>
            </a:r>
            <a:r>
              <a:rPr lang="it-IT" sz="1800" dirty="0"/>
              <a:t>Dave, David, Davie, </a:t>
            </a:r>
            <a:r>
              <a:rPr lang="it-IT" sz="1800" dirty="0" smtClean="0"/>
              <a:t>‘Dava Roonie’</a:t>
            </a:r>
          </a:p>
          <a:p>
            <a:r>
              <a:rPr lang="en-US" sz="1800" dirty="0" smtClean="0"/>
              <a:t>Useful for product/catalog searches; (mobile phone, cellular phone, smart phone), (car, auto, automobile, vehicle), (bike, bicycle, tricycle, moped), other </a:t>
            </a:r>
            <a:endParaRPr lang="en-US" sz="1800" dirty="0"/>
          </a:p>
        </p:txBody>
      </p:sp>
      <p:sp>
        <p:nvSpPr>
          <p:cNvPr id="4" name="Title 3"/>
          <p:cNvSpPr>
            <a:spLocks noGrp="1"/>
          </p:cNvSpPr>
          <p:nvPr>
            <p:ph type="title"/>
          </p:nvPr>
        </p:nvSpPr>
        <p:spPr>
          <a:xfrm>
            <a:off x="457200" y="877504"/>
            <a:ext cx="3089305" cy="828360"/>
          </a:xfrm>
        </p:spPr>
        <p:txBody>
          <a:bodyPr/>
          <a:lstStyle/>
          <a:p>
            <a:r>
              <a:rPr lang="en-US" dirty="0" smtClean="0"/>
              <a:t>Discussion Module:</a:t>
            </a:r>
            <a:endParaRPr lang="en-US" sz="1800"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a:t>
            </a:fld>
            <a:endParaRPr lang="uk-UA" dirty="0"/>
          </a:p>
        </p:txBody>
      </p:sp>
      <p:sp>
        <p:nvSpPr>
          <p:cNvPr id="6" name="Date Placeholder 5"/>
          <p:cNvSpPr>
            <a:spLocks noGrp="1"/>
          </p:cNvSpPr>
          <p:nvPr>
            <p:ph type="dt" sz="half" idx="17"/>
          </p:nvPr>
        </p:nvSpPr>
        <p:spPr/>
        <p:txBody>
          <a:bodyPr/>
          <a:lstStyle/>
          <a:p>
            <a:r>
              <a:rPr lang="en-US" smtClean="0"/>
              <a:t>© DataStax, All Rights Reserved. Confidential.</a:t>
            </a:r>
            <a:endParaRPr lang="en-US" dirty="0"/>
          </a:p>
        </p:txBody>
      </p:sp>
      <p:sp>
        <p:nvSpPr>
          <p:cNvPr id="7" name="Text Placeholder 6"/>
          <p:cNvSpPr>
            <a:spLocks noGrp="1"/>
          </p:cNvSpPr>
          <p:nvPr>
            <p:ph type="body" idx="1"/>
          </p:nvPr>
        </p:nvSpPr>
        <p:spPr>
          <a:xfrm>
            <a:off x="457200" y="1537865"/>
            <a:ext cx="3089305" cy="680970"/>
          </a:xfrm>
        </p:spPr>
        <p:txBody>
          <a:bodyPr/>
          <a:lstStyle/>
          <a:p>
            <a:r>
              <a:rPr lang="en-US" sz="2000" dirty="0"/>
              <a:t>DSE Search, Intro, First Analyzer</a:t>
            </a:r>
          </a:p>
        </p:txBody>
      </p:sp>
    </p:spTree>
    <p:extLst>
      <p:ext uri="{BB962C8B-B14F-4D97-AF65-F5344CB8AC3E}">
        <p14:creationId xmlns:p14="http://schemas.microsoft.com/office/powerpoint/2010/main" val="4215116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81" y="899166"/>
            <a:ext cx="1166409" cy="116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81864"/>
            <a:ext cx="8229600" cy="548048"/>
          </a:xfrm>
        </p:spPr>
        <p:txBody>
          <a:bodyPr/>
          <a:lstStyle/>
          <a:p>
            <a:r>
              <a:rPr lang="en-US" dirty="0" smtClean="0"/>
              <a:t>Field Types &lt;- Analyzers (Indexes), Fields: How are These Created-</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4" name="Content Placeholder 3"/>
          <p:cNvSpPr>
            <a:spLocks noGrp="1"/>
          </p:cNvSpPr>
          <p:nvPr>
            <p:ph sz="quarter" idx="16"/>
          </p:nvPr>
        </p:nvSpPr>
        <p:spPr>
          <a:xfrm>
            <a:off x="299257" y="936856"/>
            <a:ext cx="4031673" cy="3477087"/>
          </a:xfrm>
        </p:spPr>
        <p:txBody>
          <a:bodyPr/>
          <a:lstStyle/>
          <a:p>
            <a:r>
              <a:rPr lang="en-US" sz="1800" dirty="0" err="1" smtClean="0">
                <a:solidFill>
                  <a:schemeClr val="bg2">
                    <a:lumMod val="75000"/>
                  </a:schemeClr>
                </a:solidFill>
              </a:rPr>
              <a:t>dsetool</a:t>
            </a:r>
            <a:r>
              <a:rPr lang="en-US" sz="1800" dirty="0" smtClean="0">
                <a:solidFill>
                  <a:schemeClr val="bg2">
                    <a:lumMod val="75000"/>
                  </a:schemeClr>
                </a:solidFill>
              </a:rPr>
              <a:t>: </a:t>
            </a:r>
            <a:r>
              <a:rPr lang="en-US" dirty="0" smtClean="0">
                <a:solidFill>
                  <a:schemeClr val="bg2">
                    <a:lumMod val="75000"/>
                  </a:schemeClr>
                </a:solidFill>
              </a:rPr>
              <a:t>schema.xml, solrconfig.xml</a:t>
            </a:r>
          </a:p>
          <a:p>
            <a:r>
              <a:rPr lang="en-US" sz="1800" dirty="0" smtClean="0"/>
              <a:t>CQL</a:t>
            </a:r>
          </a:p>
          <a:p>
            <a:pPr lvl="1"/>
            <a:r>
              <a:rPr lang="en-US" dirty="0" smtClean="0"/>
              <a:t>(CREATE TABLE)</a:t>
            </a:r>
          </a:p>
          <a:p>
            <a:pPr lvl="1"/>
            <a:r>
              <a:rPr lang="en-US" dirty="0" smtClean="0"/>
              <a:t>CREATE SEARCH INDEX ...</a:t>
            </a:r>
          </a:p>
          <a:p>
            <a:pPr lvl="1"/>
            <a:r>
              <a:rPr lang="en-US" sz="1800" b="1" dirty="0" smtClean="0"/>
              <a:t>ALTER SEARCH INDEX ...</a:t>
            </a:r>
          </a:p>
          <a:p>
            <a:pPr lvl="1"/>
            <a:r>
              <a:rPr lang="en-US" dirty="0" smtClean="0"/>
              <a:t>RELOAD SEARCH INDEX ...</a:t>
            </a:r>
          </a:p>
          <a:p>
            <a:pPr lvl="1"/>
            <a:r>
              <a:rPr lang="en-US" dirty="0" smtClean="0"/>
              <a:t>REBUILD SEARCH INDEX ...</a:t>
            </a:r>
          </a:p>
          <a:p>
            <a:pPr lvl="1" defTabSz="690563"/>
            <a:r>
              <a:rPr lang="en-US" dirty="0" smtClean="0"/>
              <a:t>DESCRIBE ACTIVE | PENDING 	SEARCH INDEX 		SCHEMA | CONFIG ..</a:t>
            </a:r>
          </a:p>
          <a:p>
            <a:pPr lvl="1"/>
            <a:r>
              <a:rPr lang="en-US" dirty="0" smtClean="0"/>
              <a:t>DROP SEARCH INDEX ... </a:t>
            </a:r>
          </a:p>
          <a:p>
            <a:pPr marL="57150" indent="-285750" defTabSz="233363"/>
            <a:r>
              <a:rPr lang="en-US" sz="1800" dirty="0" smtClean="0">
                <a:solidFill>
                  <a:schemeClr val="bg2">
                    <a:lumMod val="75000"/>
                  </a:schemeClr>
                </a:solidFill>
              </a:rPr>
              <a:t>Gremlin (for Graph only)</a:t>
            </a:r>
            <a:endParaRPr lang="en-US" sz="1800" dirty="0">
              <a:solidFill>
                <a:schemeClr val="bg2">
                  <a:lumMod val="75000"/>
                </a:schemeClr>
              </a:solidFill>
            </a:endParaRPr>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10</a:t>
            </a:fld>
            <a:endParaRPr lang="uk-UA" dirty="0"/>
          </a:p>
        </p:txBody>
      </p:sp>
      <p:sp>
        <p:nvSpPr>
          <p:cNvPr id="6" name="Oval 5"/>
          <p:cNvSpPr/>
          <p:nvPr/>
        </p:nvSpPr>
        <p:spPr>
          <a:xfrm>
            <a:off x="4937794" y="2643336"/>
            <a:ext cx="1446415" cy="9892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CREATE : 1</a:t>
            </a:r>
            <a:endParaRPr lang="en-US" sz="1200" dirty="0"/>
          </a:p>
        </p:txBody>
      </p:sp>
      <p:sp>
        <p:nvSpPr>
          <p:cNvPr id="10" name="Oval 9"/>
          <p:cNvSpPr/>
          <p:nvPr/>
        </p:nvSpPr>
        <p:spPr>
          <a:xfrm>
            <a:off x="4106523" y="2431301"/>
            <a:ext cx="2585258" cy="2123961"/>
          </a:xfrm>
          <a:prstGeom prst="ellipse">
            <a:avLst/>
          </a:prstGeom>
          <a:noFill/>
          <a:ln w="69850">
            <a:solidFill>
              <a:schemeClr val="accent1">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480595" y="3673448"/>
            <a:ext cx="1579278" cy="523220"/>
          </a:xfrm>
          <a:prstGeom prst="rect">
            <a:avLst/>
          </a:prstGeom>
          <a:noFill/>
        </p:spPr>
        <p:txBody>
          <a:bodyPr wrap="none" rtlCol="0">
            <a:spAutoFit/>
          </a:bodyPr>
          <a:lstStyle/>
          <a:p>
            <a:pPr algn="ctr"/>
            <a:r>
              <a:rPr lang="en-US" b="1" dirty="0" smtClean="0"/>
              <a:t>ALTER, ALTER, </a:t>
            </a:r>
          </a:p>
          <a:p>
            <a:pPr algn="ctr"/>
            <a:r>
              <a:rPr lang="en-US" b="1" dirty="0" smtClean="0"/>
              <a:t>ALTER, ...  : M</a:t>
            </a:r>
          </a:p>
        </p:txBody>
      </p:sp>
      <p:sp>
        <p:nvSpPr>
          <p:cNvPr id="11" name="Isosceles Triangle 10"/>
          <p:cNvSpPr/>
          <p:nvPr/>
        </p:nvSpPr>
        <p:spPr>
          <a:xfrm rot="2487867">
            <a:off x="4102919" y="2610029"/>
            <a:ext cx="572403" cy="50707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1075" y="755888"/>
            <a:ext cx="20955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745761" y="3499251"/>
            <a:ext cx="2246128" cy="246221"/>
          </a:xfrm>
          <a:prstGeom prst="rect">
            <a:avLst/>
          </a:prstGeom>
          <a:noFill/>
        </p:spPr>
        <p:txBody>
          <a:bodyPr wrap="none" rtlCol="0">
            <a:spAutoFit/>
          </a:bodyPr>
          <a:lstStyle/>
          <a:p>
            <a:r>
              <a:rPr lang="en-US" sz="1000" dirty="0" smtClean="0"/>
              <a:t>Copyright: </a:t>
            </a:r>
            <a:r>
              <a:rPr lang="en-US" sz="1000" dirty="0"/>
              <a:t>The Muppets Studio, LLC</a:t>
            </a:r>
            <a:endParaRPr lang="en-US" sz="1000" dirty="0" smtClean="0"/>
          </a:p>
        </p:txBody>
      </p:sp>
    </p:spTree>
    <p:extLst>
      <p:ext uri="{BB962C8B-B14F-4D97-AF65-F5344CB8AC3E}">
        <p14:creationId xmlns:p14="http://schemas.microsoft.com/office/powerpoint/2010/main" val="64709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Synonym, case sensitive</a:t>
            </a:r>
            <a:endParaRPr lang="en-US" dirty="0"/>
          </a:p>
        </p:txBody>
      </p:sp>
      <p:sp>
        <p:nvSpPr>
          <p:cNvPr id="6" name="Title 5"/>
          <p:cNvSpPr>
            <a:spLocks noGrp="1"/>
          </p:cNvSpPr>
          <p:nvPr>
            <p:ph type="title"/>
          </p:nvPr>
        </p:nvSpPr>
        <p:spPr/>
        <p:txBody>
          <a:bodyPr/>
          <a:lstStyle/>
          <a:p>
            <a:r>
              <a:rPr lang="en-US" dirty="0" smtClean="0"/>
              <a:t>End to End Example:</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11</a:t>
            </a:fld>
            <a:endParaRPr lang="uk-UA"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smtClean="0"/>
              <a:t>DSE cluster, with Search enabled</a:t>
            </a:r>
          </a:p>
          <a:p>
            <a:pPr marL="285750" indent="-285750">
              <a:buFont typeface="Arial" pitchFamily="34" charset="0"/>
              <a:buChar char="•"/>
            </a:pPr>
            <a:r>
              <a:rPr lang="en-US" sz="1800" dirty="0" smtClean="0"/>
              <a:t>Authority to make tables, other</a:t>
            </a:r>
          </a:p>
          <a:p>
            <a:pPr marL="285750" indent="-285750">
              <a:buFont typeface="Arial" pitchFamily="34" charset="0"/>
              <a:buChar char="•"/>
            </a:pPr>
            <a:r>
              <a:rPr lang="en-US" sz="1800" dirty="0" smtClean="0"/>
              <a:t>CQLSH/Studio access-</a:t>
            </a:r>
          </a:p>
          <a:p>
            <a:pPr marL="285750" indent="-285750">
              <a:buFont typeface="Arial" pitchFamily="34" charset="0"/>
              <a:buChar char="•"/>
            </a:pPr>
            <a:endParaRPr lang="en-US" sz="1800" dirty="0" smtClean="0"/>
          </a:p>
          <a:p>
            <a:pPr marL="233363" indent="-233363">
              <a:buFont typeface="Arial" pitchFamily="34" charset="0"/>
              <a:buChar char="•"/>
            </a:pPr>
            <a:r>
              <a:rPr lang="en-US" sz="1800" dirty="0" smtClean="0"/>
              <a:t>Will leave it case sensitive, but will offer clues for actual Practice Lab that follows</a:t>
            </a:r>
            <a:endParaRPr lang="en-US" sz="1800" dirty="0"/>
          </a:p>
        </p:txBody>
      </p:sp>
    </p:spTree>
    <p:extLst>
      <p:ext uri="{BB962C8B-B14F-4D97-AF65-F5344CB8AC3E}">
        <p14:creationId xmlns:p14="http://schemas.microsoft.com/office/powerpoint/2010/main" val="354114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CREATE KEYSPACE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12</a:t>
            </a:fld>
            <a:endParaRPr lang="uk-UA" dirty="0"/>
          </a:p>
        </p:txBody>
      </p:sp>
      <p:sp>
        <p:nvSpPr>
          <p:cNvPr id="6" name="Content Placeholder 5"/>
          <p:cNvSpPr>
            <a:spLocks noGrp="1"/>
          </p:cNvSpPr>
          <p:nvPr>
            <p:ph sz="quarter" idx="16"/>
          </p:nvPr>
        </p:nvSpPr>
        <p:spPr>
          <a:xfrm>
            <a:off x="457200" y="1581149"/>
            <a:ext cx="8229600" cy="1660815"/>
          </a:xfrm>
        </p:spPr>
        <p:txBody>
          <a:bodyPr/>
          <a:lstStyle/>
          <a:p>
            <a:pPr marL="6350" indent="0">
              <a:buNone/>
            </a:pPr>
            <a:r>
              <a:rPr lang="en-US" dirty="0"/>
              <a:t>DROP KEYSPACE ks_7443;</a:t>
            </a:r>
          </a:p>
          <a:p>
            <a:pPr marL="6350" indent="0">
              <a:buNone/>
            </a:pPr>
            <a:r>
              <a:rPr lang="en-US" dirty="0"/>
              <a:t>CREATE KEYSPACE ks_7443 WITH REPLICATION = </a:t>
            </a:r>
          </a:p>
          <a:p>
            <a:pPr marL="6350" indent="0">
              <a:buNone/>
            </a:pPr>
            <a:r>
              <a:rPr lang="en-US" dirty="0"/>
              <a:t>   {'class': '</a:t>
            </a:r>
            <a:r>
              <a:rPr lang="en-US" dirty="0" err="1"/>
              <a:t>SimpleStrategy</a:t>
            </a:r>
            <a:r>
              <a:rPr lang="en-US" dirty="0"/>
              <a:t>', '</a:t>
            </a:r>
            <a:r>
              <a:rPr lang="en-US" dirty="0" err="1"/>
              <a:t>replication_factor</a:t>
            </a:r>
            <a:r>
              <a:rPr lang="en-US" dirty="0"/>
              <a:t>': 1};</a:t>
            </a:r>
          </a:p>
          <a:p>
            <a:pPr marL="6350" indent="0">
              <a:buNone/>
            </a:pPr>
            <a:r>
              <a:rPr lang="en-US" dirty="0"/>
              <a:t>USE ks_7443</a:t>
            </a:r>
            <a:r>
              <a:rPr lang="en-US" dirty="0" smtClean="0"/>
              <a:t>;</a:t>
            </a:r>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283" y="1334973"/>
            <a:ext cx="20288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996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CREATE TABLE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13</a:t>
            </a:fld>
            <a:endParaRPr lang="uk-UA" dirty="0"/>
          </a:p>
        </p:txBody>
      </p:sp>
      <p:sp>
        <p:nvSpPr>
          <p:cNvPr id="6" name="Content Placeholder 5"/>
          <p:cNvSpPr>
            <a:spLocks noGrp="1"/>
          </p:cNvSpPr>
          <p:nvPr>
            <p:ph sz="quarter" idx="16"/>
          </p:nvPr>
        </p:nvSpPr>
        <p:spPr>
          <a:xfrm>
            <a:off x="457200" y="1205383"/>
            <a:ext cx="4062046" cy="2883041"/>
          </a:xfrm>
        </p:spPr>
        <p:txBody>
          <a:bodyPr/>
          <a:lstStyle/>
          <a:p>
            <a:pPr marL="6350" indent="0">
              <a:spcBef>
                <a:spcPts val="0"/>
              </a:spcBef>
              <a:spcAft>
                <a:spcPts val="0"/>
              </a:spcAft>
              <a:buNone/>
            </a:pPr>
            <a:r>
              <a:rPr lang="en-US" dirty="0" smtClean="0"/>
              <a:t>CREATE </a:t>
            </a:r>
            <a:r>
              <a:rPr lang="en-US" dirty="0"/>
              <a:t>TABLE t1</a:t>
            </a:r>
          </a:p>
          <a:p>
            <a:pPr marL="6350" indent="0">
              <a:spcBef>
                <a:spcPts val="0"/>
              </a:spcBef>
              <a:spcAft>
                <a:spcPts val="0"/>
              </a:spcAft>
              <a:buNone/>
            </a:pPr>
            <a:r>
              <a:rPr lang="en-US" dirty="0"/>
              <a:t>   (</a:t>
            </a:r>
          </a:p>
          <a:p>
            <a:pPr marL="6350" indent="0">
              <a:spcBef>
                <a:spcPts val="0"/>
              </a:spcBef>
              <a:spcAft>
                <a:spcPts val="0"/>
              </a:spcAft>
              <a:buNone/>
            </a:pPr>
            <a:r>
              <a:rPr lang="en-US" dirty="0"/>
              <a:t>   col1               TEXT,</a:t>
            </a:r>
          </a:p>
          <a:p>
            <a:pPr marL="6350" indent="0">
              <a:spcBef>
                <a:spcPts val="0"/>
              </a:spcBef>
              <a:spcAft>
                <a:spcPts val="0"/>
              </a:spcAft>
              <a:buNone/>
            </a:pPr>
            <a:r>
              <a:rPr lang="en-US" dirty="0"/>
              <a:t>   col2               TEXT,</a:t>
            </a:r>
          </a:p>
          <a:p>
            <a:pPr marL="6350" indent="0">
              <a:spcBef>
                <a:spcPts val="0"/>
              </a:spcBef>
              <a:spcAft>
                <a:spcPts val="0"/>
              </a:spcAft>
              <a:buNone/>
            </a:pPr>
            <a:r>
              <a:rPr lang="en-US" dirty="0"/>
              <a:t>   col3               TEXT,</a:t>
            </a:r>
          </a:p>
          <a:p>
            <a:pPr marL="6350" indent="0">
              <a:spcBef>
                <a:spcPts val="0"/>
              </a:spcBef>
              <a:spcAft>
                <a:spcPts val="0"/>
              </a:spcAft>
              <a:buNone/>
            </a:pPr>
            <a:r>
              <a:rPr lang="en-US" dirty="0"/>
              <a:t>   col4               TEXT,</a:t>
            </a:r>
          </a:p>
          <a:p>
            <a:pPr marL="6350" indent="0">
              <a:spcBef>
                <a:spcPts val="0"/>
              </a:spcBef>
              <a:spcAft>
                <a:spcPts val="0"/>
              </a:spcAft>
              <a:buNone/>
            </a:pPr>
            <a:r>
              <a:rPr lang="en-US" dirty="0"/>
              <a:t>   col5               TEXT,</a:t>
            </a:r>
          </a:p>
          <a:p>
            <a:pPr marL="6350" indent="0">
              <a:spcBef>
                <a:spcPts val="0"/>
              </a:spcBef>
              <a:spcAft>
                <a:spcPts val="0"/>
              </a:spcAft>
              <a:buNone/>
            </a:pPr>
            <a:r>
              <a:rPr lang="en-US" dirty="0"/>
              <a:t>   col6               TEXT,</a:t>
            </a:r>
          </a:p>
          <a:p>
            <a:pPr marL="6350" indent="0">
              <a:spcBef>
                <a:spcPts val="0"/>
              </a:spcBef>
              <a:spcAft>
                <a:spcPts val="0"/>
              </a:spcAft>
              <a:buNone/>
            </a:pPr>
            <a:r>
              <a:rPr lang="en-US" dirty="0"/>
              <a:t>   col7               TEXT,</a:t>
            </a:r>
          </a:p>
          <a:p>
            <a:pPr marL="6350" indent="0">
              <a:spcBef>
                <a:spcPts val="0"/>
              </a:spcBef>
              <a:spcAft>
                <a:spcPts val="0"/>
              </a:spcAft>
              <a:buNone/>
            </a:pPr>
            <a:r>
              <a:rPr lang="en-US" dirty="0"/>
              <a:t>   col8               TEXT,</a:t>
            </a:r>
          </a:p>
          <a:p>
            <a:pPr marL="6350" indent="0">
              <a:spcBef>
                <a:spcPts val="0"/>
              </a:spcBef>
              <a:spcAft>
                <a:spcPts val="0"/>
              </a:spcAft>
              <a:buNone/>
            </a:pPr>
            <a:r>
              <a:rPr lang="en-US" dirty="0"/>
              <a:t>   PRIMARY KEY ((col1, col2)) </a:t>
            </a:r>
            <a:r>
              <a:rPr lang="en-US" dirty="0" smtClean="0"/>
              <a:t>);</a:t>
            </a:r>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283" y="1334973"/>
            <a:ext cx="20288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20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(Add Data)</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14</a:t>
            </a:fld>
            <a:endParaRPr lang="uk-UA" dirty="0"/>
          </a:p>
        </p:txBody>
      </p:sp>
      <p:sp>
        <p:nvSpPr>
          <p:cNvPr id="6" name="Content Placeholder 5"/>
          <p:cNvSpPr>
            <a:spLocks noGrp="1"/>
          </p:cNvSpPr>
          <p:nvPr>
            <p:ph sz="quarter" idx="16"/>
          </p:nvPr>
        </p:nvSpPr>
        <p:spPr>
          <a:xfrm>
            <a:off x="457200" y="818521"/>
            <a:ext cx="8229600" cy="3782516"/>
          </a:xfrm>
        </p:spPr>
        <p:txBody>
          <a:bodyPr/>
          <a:lstStyle/>
          <a:p>
            <a:pPr marL="6350" indent="0">
              <a:buNone/>
            </a:pPr>
            <a:r>
              <a:rPr lang="en-US" dirty="0" smtClean="0"/>
              <a:t>INSERT </a:t>
            </a:r>
            <a:r>
              <a:rPr lang="en-US" dirty="0"/>
              <a:t>INTO t1 </a:t>
            </a:r>
          </a:p>
          <a:p>
            <a:pPr marL="6350" indent="0">
              <a:buNone/>
            </a:pPr>
            <a:r>
              <a:rPr lang="en-US" dirty="0"/>
              <a:t>   (col1, col2, col3, col4,</a:t>
            </a:r>
          </a:p>
          <a:p>
            <a:pPr marL="6350" indent="0">
              <a:buNone/>
            </a:pPr>
            <a:r>
              <a:rPr lang="en-US" dirty="0"/>
              <a:t>      col5, col6, col7, col8)</a:t>
            </a:r>
          </a:p>
          <a:p>
            <a:pPr marL="6350" indent="0">
              <a:buNone/>
            </a:pPr>
            <a:r>
              <a:rPr lang="en-US" dirty="0"/>
              <a:t>   VALUES ('</a:t>
            </a:r>
            <a:r>
              <a:rPr lang="en-US" dirty="0" err="1"/>
              <a:t>aaa</a:t>
            </a:r>
            <a:r>
              <a:rPr lang="en-US" dirty="0"/>
              <a:t>', '</a:t>
            </a:r>
            <a:r>
              <a:rPr lang="en-US" dirty="0" err="1"/>
              <a:t>aaa</a:t>
            </a:r>
            <a:r>
              <a:rPr lang="en-US" dirty="0"/>
              <a:t>', '</a:t>
            </a:r>
            <a:r>
              <a:rPr lang="en-US" dirty="0">
                <a:solidFill>
                  <a:schemeClr val="accent1"/>
                </a:solidFill>
              </a:rPr>
              <a:t>Davie</a:t>
            </a:r>
            <a:r>
              <a:rPr lang="en-US" dirty="0"/>
              <a:t>'    ,</a:t>
            </a:r>
          </a:p>
          <a:p>
            <a:pPr marL="6350" indent="0">
              <a:buNone/>
            </a:pPr>
            <a:r>
              <a:rPr lang="en-US" dirty="0"/>
              <a:t>     '</a:t>
            </a:r>
            <a:r>
              <a:rPr lang="en-US" dirty="0" err="1"/>
              <a:t>aaa</a:t>
            </a:r>
            <a:r>
              <a:rPr lang="en-US" dirty="0"/>
              <a:t>', '</a:t>
            </a:r>
            <a:r>
              <a:rPr lang="en-US" dirty="0" err="1"/>
              <a:t>aaa</a:t>
            </a:r>
            <a:r>
              <a:rPr lang="en-US" dirty="0"/>
              <a:t>', '</a:t>
            </a:r>
            <a:r>
              <a:rPr lang="en-US" dirty="0" err="1"/>
              <a:t>aaa</a:t>
            </a:r>
            <a:r>
              <a:rPr lang="en-US" dirty="0"/>
              <a:t>', '</a:t>
            </a:r>
            <a:r>
              <a:rPr lang="en-US" dirty="0" err="1"/>
              <a:t>aaa</a:t>
            </a:r>
            <a:r>
              <a:rPr lang="en-US" dirty="0"/>
              <a:t>', '</a:t>
            </a:r>
            <a:r>
              <a:rPr lang="en-US" dirty="0" err="1"/>
              <a:t>aaa</a:t>
            </a:r>
            <a:r>
              <a:rPr lang="en-US" dirty="0"/>
              <a:t>');</a:t>
            </a:r>
          </a:p>
          <a:p>
            <a:pPr marL="6350" indent="0">
              <a:buNone/>
            </a:pPr>
            <a:r>
              <a:rPr lang="en-US" dirty="0"/>
              <a:t>INSERT INTO t1 </a:t>
            </a:r>
          </a:p>
          <a:p>
            <a:pPr marL="6350" indent="0">
              <a:buNone/>
            </a:pPr>
            <a:r>
              <a:rPr lang="en-US" dirty="0"/>
              <a:t>   (col1, col2, col3, col4, </a:t>
            </a:r>
          </a:p>
          <a:p>
            <a:pPr marL="6350" indent="0">
              <a:buNone/>
            </a:pPr>
            <a:r>
              <a:rPr lang="en-US" dirty="0"/>
              <a:t>      col5, col6, col7, col8)</a:t>
            </a:r>
          </a:p>
          <a:p>
            <a:pPr marL="6350" indent="0">
              <a:buNone/>
            </a:pPr>
            <a:r>
              <a:rPr lang="en-US" dirty="0"/>
              <a:t>   VALUES ('</a:t>
            </a:r>
            <a:r>
              <a:rPr lang="en-US" dirty="0" err="1"/>
              <a:t>bbb</a:t>
            </a:r>
            <a:r>
              <a:rPr lang="en-US" dirty="0"/>
              <a:t>', '</a:t>
            </a:r>
            <a:r>
              <a:rPr lang="en-US" dirty="0" err="1"/>
              <a:t>bbb</a:t>
            </a:r>
            <a:r>
              <a:rPr lang="en-US" dirty="0"/>
              <a:t>', '</a:t>
            </a:r>
            <a:r>
              <a:rPr lang="en-US" dirty="0">
                <a:solidFill>
                  <a:schemeClr val="accent1"/>
                </a:solidFill>
              </a:rPr>
              <a:t>Elizabeth</a:t>
            </a:r>
            <a:r>
              <a:rPr lang="en-US" dirty="0"/>
              <a:t>', </a:t>
            </a:r>
          </a:p>
          <a:p>
            <a:pPr marL="6350" indent="0">
              <a:buNone/>
            </a:pPr>
            <a:r>
              <a:rPr lang="en-US" dirty="0"/>
              <a:t>      '</a:t>
            </a:r>
            <a:r>
              <a:rPr lang="en-US" dirty="0" err="1"/>
              <a:t>bbb</a:t>
            </a:r>
            <a:r>
              <a:rPr lang="en-US" dirty="0"/>
              <a:t>', '</a:t>
            </a:r>
            <a:r>
              <a:rPr lang="en-US" dirty="0" err="1"/>
              <a:t>bbb</a:t>
            </a:r>
            <a:r>
              <a:rPr lang="en-US" dirty="0"/>
              <a:t>', '</a:t>
            </a:r>
            <a:r>
              <a:rPr lang="en-US" dirty="0" err="1"/>
              <a:t>bbb</a:t>
            </a:r>
            <a:r>
              <a:rPr lang="en-US" dirty="0"/>
              <a:t>', '</a:t>
            </a:r>
            <a:r>
              <a:rPr lang="en-US" dirty="0" err="1"/>
              <a:t>bbb</a:t>
            </a:r>
            <a:r>
              <a:rPr lang="en-US" dirty="0"/>
              <a:t>', '</a:t>
            </a:r>
            <a:r>
              <a:rPr lang="en-US" dirty="0" err="1"/>
              <a:t>bbb</a:t>
            </a:r>
            <a:r>
              <a:rPr lang="en-US" dirty="0" smtClean="0"/>
              <a:t>');</a:t>
            </a:r>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283" y="1334973"/>
            <a:ext cx="20288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06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CREATE SEARCH INDEX</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15</a:t>
            </a:fld>
            <a:endParaRPr lang="uk-UA" dirty="0"/>
          </a:p>
        </p:txBody>
      </p:sp>
      <p:sp>
        <p:nvSpPr>
          <p:cNvPr id="6" name="Content Placeholder 5"/>
          <p:cNvSpPr>
            <a:spLocks noGrp="1"/>
          </p:cNvSpPr>
          <p:nvPr>
            <p:ph sz="quarter" idx="16"/>
          </p:nvPr>
        </p:nvSpPr>
        <p:spPr>
          <a:xfrm>
            <a:off x="457200" y="1425351"/>
            <a:ext cx="8229600" cy="2124184"/>
          </a:xfrm>
        </p:spPr>
        <p:txBody>
          <a:bodyPr/>
          <a:lstStyle/>
          <a:p>
            <a:pPr marL="6350" indent="0">
              <a:buNone/>
            </a:pPr>
            <a:r>
              <a:rPr lang="en-US" dirty="0" smtClean="0"/>
              <a:t>CREATE </a:t>
            </a:r>
            <a:r>
              <a:rPr lang="en-US" dirty="0"/>
              <a:t>SEARCH INDEX ON t1 WITH COLUMNS col1, </a:t>
            </a:r>
          </a:p>
          <a:p>
            <a:pPr marL="6350" indent="0">
              <a:buNone/>
            </a:pPr>
            <a:r>
              <a:rPr lang="en-US" dirty="0"/>
              <a:t>   * { excluded : true </a:t>
            </a:r>
            <a:r>
              <a:rPr lang="en-US" dirty="0" smtClean="0"/>
              <a:t>};</a:t>
            </a:r>
          </a:p>
          <a:p>
            <a:pPr marL="6350" indent="0">
              <a:buNone/>
            </a:pPr>
            <a:endParaRPr lang="en-US" dirty="0"/>
          </a:p>
          <a:p>
            <a:pPr marL="6350" indent="0">
              <a:buNone/>
            </a:pPr>
            <a:r>
              <a:rPr lang="en-US" sz="1200" dirty="0"/>
              <a:t>&gt;&gt;Warnings :</a:t>
            </a:r>
          </a:p>
          <a:p>
            <a:pPr marL="6350" indent="0">
              <a:buNone/>
            </a:pPr>
            <a:r>
              <a:rPr lang="en-US" sz="1200" dirty="0" smtClean="0"/>
              <a:t>&gt;&gt;Please </a:t>
            </a:r>
            <a:r>
              <a:rPr lang="en-US" sz="1200" dirty="0"/>
              <a:t>remember this operation is DC specific and should be </a:t>
            </a:r>
            <a:endParaRPr lang="en-US" sz="1200" dirty="0" smtClean="0"/>
          </a:p>
          <a:p>
            <a:pPr marL="6350" indent="0">
              <a:buNone/>
            </a:pPr>
            <a:r>
              <a:rPr lang="en-US" sz="1200" dirty="0" smtClean="0"/>
              <a:t>&gt;&gt;repeated </a:t>
            </a:r>
            <a:r>
              <a:rPr lang="en-US" sz="1200" dirty="0"/>
              <a:t>on each desired DC.</a:t>
            </a:r>
          </a:p>
          <a:p>
            <a:pPr marL="6350" indent="0">
              <a:buNone/>
            </a:pPr>
            <a:endParaRPr lang="en-US" dirty="0"/>
          </a:p>
        </p:txBody>
      </p:sp>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1520710"/>
            <a:ext cx="22574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599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DESCRIBE TABLE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16</a:t>
            </a:fld>
            <a:endParaRPr lang="uk-UA" dirty="0"/>
          </a:p>
        </p:txBody>
      </p:sp>
      <p:sp>
        <p:nvSpPr>
          <p:cNvPr id="6" name="Content Placeholder 5"/>
          <p:cNvSpPr>
            <a:spLocks noGrp="1"/>
          </p:cNvSpPr>
          <p:nvPr>
            <p:ph sz="quarter" idx="16"/>
          </p:nvPr>
        </p:nvSpPr>
        <p:spPr>
          <a:xfrm>
            <a:off x="457200" y="1001401"/>
            <a:ext cx="8229600" cy="1558919"/>
          </a:xfrm>
        </p:spPr>
        <p:txBody>
          <a:bodyPr/>
          <a:lstStyle/>
          <a:p>
            <a:pPr marL="6350" indent="0">
              <a:buNone/>
            </a:pPr>
            <a:r>
              <a:rPr lang="en-US" dirty="0" smtClean="0"/>
              <a:t>DESCRIBE </a:t>
            </a:r>
            <a:r>
              <a:rPr lang="en-US" dirty="0"/>
              <a:t>TABLE t1;</a:t>
            </a:r>
          </a:p>
          <a:p>
            <a:pPr marL="6350" indent="0">
              <a:spcBef>
                <a:spcPts val="0"/>
              </a:spcBef>
              <a:spcAft>
                <a:spcPts val="0"/>
              </a:spcAft>
              <a:buNone/>
            </a:pPr>
            <a:r>
              <a:rPr lang="en-US" sz="1200" dirty="0"/>
              <a:t>&gt;&gt;CREATE TABLE ks_7443.t1 (</a:t>
            </a:r>
          </a:p>
          <a:p>
            <a:pPr marL="6350" indent="0">
              <a:spcBef>
                <a:spcPts val="0"/>
              </a:spcBef>
              <a:spcAft>
                <a:spcPts val="0"/>
              </a:spcAft>
              <a:buNone/>
            </a:pPr>
            <a:r>
              <a:rPr lang="en-US" sz="1200" dirty="0"/>
              <a:t>&gt;&gt;    col1 text,</a:t>
            </a:r>
          </a:p>
          <a:p>
            <a:pPr marL="6350" indent="0">
              <a:spcBef>
                <a:spcPts val="0"/>
              </a:spcBef>
              <a:spcAft>
                <a:spcPts val="0"/>
              </a:spcAft>
              <a:buNone/>
            </a:pPr>
            <a:r>
              <a:rPr lang="en-US" sz="1200" dirty="0"/>
              <a:t>&gt;&gt;    col2 text,</a:t>
            </a:r>
          </a:p>
          <a:p>
            <a:pPr marL="6350" indent="0">
              <a:spcBef>
                <a:spcPts val="0"/>
              </a:spcBef>
              <a:spcAft>
                <a:spcPts val="0"/>
              </a:spcAft>
              <a:buNone/>
            </a:pPr>
            <a:r>
              <a:rPr lang="en-US" sz="1200" dirty="0"/>
              <a:t>         ...</a:t>
            </a:r>
          </a:p>
          <a:p>
            <a:pPr marL="6350" indent="0">
              <a:spcBef>
                <a:spcPts val="0"/>
              </a:spcBef>
              <a:spcAft>
                <a:spcPts val="0"/>
              </a:spcAft>
              <a:buNone/>
            </a:pPr>
            <a:r>
              <a:rPr lang="en-US" sz="1200" dirty="0"/>
              <a:t>&gt;&gt;    col8 text,</a:t>
            </a:r>
          </a:p>
          <a:p>
            <a:pPr marL="6350" indent="0">
              <a:spcBef>
                <a:spcPts val="0"/>
              </a:spcBef>
              <a:spcAft>
                <a:spcPts val="0"/>
              </a:spcAft>
              <a:buNone/>
            </a:pPr>
            <a:r>
              <a:rPr lang="en-US" sz="1200" dirty="0"/>
              <a:t>&gt;&gt;    </a:t>
            </a:r>
            <a:r>
              <a:rPr lang="en-US" sz="1200" dirty="0" err="1"/>
              <a:t>solr_query</a:t>
            </a:r>
            <a:r>
              <a:rPr lang="en-US" sz="1200" dirty="0"/>
              <a:t> text,</a:t>
            </a:r>
          </a:p>
          <a:p>
            <a:pPr marL="6350" indent="0">
              <a:spcBef>
                <a:spcPts val="0"/>
              </a:spcBef>
              <a:spcAft>
                <a:spcPts val="0"/>
              </a:spcAft>
              <a:buNone/>
            </a:pPr>
            <a:r>
              <a:rPr lang="en-US" sz="1200" dirty="0"/>
              <a:t>&gt;&gt;    PRIMARY KEY ((col1, col2))</a:t>
            </a:r>
          </a:p>
          <a:p>
            <a:pPr marL="6350" indent="0">
              <a:spcBef>
                <a:spcPts val="0"/>
              </a:spcBef>
              <a:spcAft>
                <a:spcPts val="0"/>
              </a:spcAft>
              <a:buNone/>
            </a:pPr>
            <a:r>
              <a:rPr lang="en-US" sz="1200" dirty="0"/>
              <a:t>&gt;&gt;) WITH </a:t>
            </a:r>
            <a:r>
              <a:rPr lang="en-US" sz="1200" dirty="0" err="1"/>
              <a:t>bloom_filter_fp_chance</a:t>
            </a:r>
            <a:r>
              <a:rPr lang="en-US" sz="1200" dirty="0"/>
              <a:t> = 0.01</a:t>
            </a:r>
          </a:p>
          <a:p>
            <a:pPr marL="6350" indent="0">
              <a:spcBef>
                <a:spcPts val="0"/>
              </a:spcBef>
              <a:spcAft>
                <a:spcPts val="0"/>
              </a:spcAft>
              <a:buNone/>
            </a:pPr>
            <a:r>
              <a:rPr lang="en-US" sz="1200" dirty="0"/>
              <a:t>&gt;&gt;    AND caching = ...</a:t>
            </a:r>
          </a:p>
          <a:p>
            <a:pPr marL="6350" indent="0">
              <a:spcBef>
                <a:spcPts val="0"/>
              </a:spcBef>
              <a:spcAft>
                <a:spcPts val="0"/>
              </a:spcAft>
              <a:buNone/>
            </a:pPr>
            <a:r>
              <a:rPr lang="en-US" sz="1200" dirty="0"/>
              <a:t>&gt;&gt;    AND comment = ''</a:t>
            </a:r>
          </a:p>
          <a:p>
            <a:pPr marL="6350" indent="0">
              <a:spcBef>
                <a:spcPts val="0"/>
              </a:spcBef>
              <a:spcAft>
                <a:spcPts val="0"/>
              </a:spcAft>
              <a:buNone/>
            </a:pPr>
            <a:r>
              <a:rPr lang="en-US" sz="1200" dirty="0"/>
              <a:t>&gt;&gt;    AND compaction = ...</a:t>
            </a:r>
          </a:p>
          <a:p>
            <a:pPr marL="6350" indent="0">
              <a:spcBef>
                <a:spcPts val="0"/>
              </a:spcBef>
              <a:spcAft>
                <a:spcPts val="0"/>
              </a:spcAft>
              <a:buNone/>
            </a:pPr>
            <a:r>
              <a:rPr lang="en-US" sz="1200" dirty="0"/>
              <a:t>         ...</a:t>
            </a:r>
          </a:p>
          <a:p>
            <a:pPr marL="6350" indent="0">
              <a:spcBef>
                <a:spcPts val="0"/>
              </a:spcBef>
              <a:spcAft>
                <a:spcPts val="0"/>
              </a:spcAft>
              <a:buNone/>
            </a:pPr>
            <a:r>
              <a:rPr lang="en-US" sz="1200" dirty="0"/>
              <a:t>&gt;&gt;    AND </a:t>
            </a:r>
            <a:r>
              <a:rPr lang="en-US" sz="1200" dirty="0" err="1"/>
              <a:t>speculative_retry</a:t>
            </a:r>
            <a:r>
              <a:rPr lang="en-US" sz="1200" dirty="0"/>
              <a:t> = '99PERCENTILE';</a:t>
            </a:r>
          </a:p>
          <a:p>
            <a:pPr marL="6350" indent="0">
              <a:spcBef>
                <a:spcPts val="0"/>
              </a:spcBef>
              <a:spcAft>
                <a:spcPts val="0"/>
              </a:spcAft>
              <a:buNone/>
            </a:pPr>
            <a:r>
              <a:rPr lang="en-US" sz="1200" dirty="0">
                <a:solidFill>
                  <a:schemeClr val="accent1"/>
                </a:solidFill>
              </a:rPr>
              <a:t>&gt;&gt;CREATE CUSTOM INDEX ks_7443_t1_solr_query_index </a:t>
            </a:r>
          </a:p>
          <a:p>
            <a:pPr marL="6350" indent="0">
              <a:spcBef>
                <a:spcPts val="0"/>
              </a:spcBef>
              <a:spcAft>
                <a:spcPts val="0"/>
              </a:spcAft>
              <a:buNone/>
            </a:pPr>
            <a:r>
              <a:rPr lang="en-US" sz="1200" dirty="0">
                <a:solidFill>
                  <a:schemeClr val="accent1"/>
                </a:solidFill>
              </a:rPr>
              <a:t>&gt;&gt;  ON ks_7443.t1 (</a:t>
            </a:r>
            <a:r>
              <a:rPr lang="en-US" sz="1200" dirty="0" err="1">
                <a:solidFill>
                  <a:schemeClr val="accent1"/>
                </a:solidFill>
              </a:rPr>
              <a:t>solr_query</a:t>
            </a:r>
            <a:r>
              <a:rPr lang="en-US" sz="1200" dirty="0">
                <a:solidFill>
                  <a:schemeClr val="accent1"/>
                </a:solidFill>
              </a:rPr>
              <a:t>) USING </a:t>
            </a:r>
          </a:p>
          <a:p>
            <a:pPr marL="6350" indent="0">
              <a:spcBef>
                <a:spcPts val="0"/>
              </a:spcBef>
              <a:spcAft>
                <a:spcPts val="0"/>
              </a:spcAft>
              <a:buNone/>
            </a:pPr>
            <a:r>
              <a:rPr lang="en-US" sz="1200" dirty="0">
                <a:solidFill>
                  <a:schemeClr val="accent1"/>
                </a:solidFill>
              </a:rPr>
              <a:t>&gt;&gt;  'com.datastax.bdp.search.solr.Cql3SolrSecondaryIndex';</a:t>
            </a:r>
          </a:p>
          <a:p>
            <a:pPr marL="6350" indent="0">
              <a:spcBef>
                <a:spcPts val="0"/>
              </a:spcBef>
              <a:spcAft>
                <a:spcPts val="0"/>
              </a:spcAft>
              <a:buNone/>
            </a:pPr>
            <a:endParaRPr lang="en-US" sz="1200" dirty="0">
              <a:solidFill>
                <a:schemeClr val="accent1"/>
              </a:solidFill>
            </a:endParaRPr>
          </a:p>
        </p:txBody>
      </p:sp>
    </p:spTree>
    <p:extLst>
      <p:ext uri="{BB962C8B-B14F-4D97-AF65-F5344CB8AC3E}">
        <p14:creationId xmlns:p14="http://schemas.microsoft.com/office/powerpoint/2010/main" val="51910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523" y="2921108"/>
            <a:ext cx="1292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Synonym: DESCRIBE ... SEARCH INDEX</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17</a:t>
            </a:fld>
            <a:endParaRPr lang="uk-UA" dirty="0"/>
          </a:p>
        </p:txBody>
      </p:sp>
      <p:sp>
        <p:nvSpPr>
          <p:cNvPr id="6" name="Content Placeholder 5"/>
          <p:cNvSpPr>
            <a:spLocks noGrp="1"/>
          </p:cNvSpPr>
          <p:nvPr>
            <p:ph sz="quarter" idx="16"/>
          </p:nvPr>
        </p:nvSpPr>
        <p:spPr>
          <a:xfrm>
            <a:off x="457200" y="1001401"/>
            <a:ext cx="8229600" cy="1558919"/>
          </a:xfrm>
        </p:spPr>
        <p:txBody>
          <a:bodyPr/>
          <a:lstStyle/>
          <a:p>
            <a:pPr marL="6350" indent="0">
              <a:buNone/>
            </a:pPr>
            <a:r>
              <a:rPr lang="en-US" dirty="0"/>
              <a:t>DESCRIBE PENDING  SEARCH INDEX SCHEMA ON t1;</a:t>
            </a:r>
          </a:p>
          <a:p>
            <a:pPr marL="6350" indent="0">
              <a:spcBef>
                <a:spcPts val="0"/>
              </a:spcBef>
              <a:spcAft>
                <a:spcPts val="0"/>
              </a:spcAft>
              <a:buNone/>
            </a:pPr>
            <a:r>
              <a:rPr lang="en-US" sz="1200" dirty="0"/>
              <a:t>&gt;&gt; &lt;?xml version="1.0" encoding="UTF-8" standalone="no"?&gt;</a:t>
            </a:r>
          </a:p>
          <a:p>
            <a:pPr marL="6350" indent="0">
              <a:spcBef>
                <a:spcPts val="0"/>
              </a:spcBef>
              <a:spcAft>
                <a:spcPts val="0"/>
              </a:spcAft>
              <a:buNone/>
            </a:pPr>
            <a:r>
              <a:rPr lang="en-US" sz="1200" dirty="0"/>
              <a:t>&gt;&gt; &lt;schema name="</a:t>
            </a:r>
            <a:r>
              <a:rPr lang="en-US" sz="1200" dirty="0" err="1"/>
              <a:t>autoSolrSchema</a:t>
            </a:r>
            <a:r>
              <a:rPr lang="en-US" sz="1200" dirty="0"/>
              <a:t>" version="1.5"&gt;</a:t>
            </a:r>
          </a:p>
          <a:p>
            <a:pPr marL="6350" indent="0">
              <a:spcBef>
                <a:spcPts val="0"/>
              </a:spcBef>
              <a:spcAft>
                <a:spcPts val="0"/>
              </a:spcAft>
              <a:buNone/>
            </a:pPr>
            <a:r>
              <a:rPr lang="en-US" sz="1200" dirty="0"/>
              <a:t>&gt;&gt;   &lt;types&gt;</a:t>
            </a:r>
          </a:p>
          <a:p>
            <a:pPr marL="6350" indent="0">
              <a:spcBef>
                <a:spcPts val="0"/>
              </a:spcBef>
              <a:spcAft>
                <a:spcPts val="0"/>
              </a:spcAft>
              <a:buNone/>
            </a:pPr>
            <a:r>
              <a:rPr lang="en-US" sz="1200" dirty="0"/>
              <a:t>&gt;&gt;     &lt;</a:t>
            </a:r>
            <a:r>
              <a:rPr lang="en-US" sz="1200" dirty="0" err="1"/>
              <a:t>fieldType</a:t>
            </a:r>
            <a:r>
              <a:rPr lang="en-US" sz="1200" dirty="0"/>
              <a:t> class="</a:t>
            </a:r>
            <a:r>
              <a:rPr lang="en-US" sz="1200" dirty="0" err="1"/>
              <a:t>org.apache.solr.schema.StrField</a:t>
            </a:r>
            <a:r>
              <a:rPr lang="en-US" sz="1200" dirty="0"/>
              <a:t>" </a:t>
            </a:r>
          </a:p>
          <a:p>
            <a:pPr marL="6350" indent="0">
              <a:spcBef>
                <a:spcPts val="0"/>
              </a:spcBef>
              <a:spcAft>
                <a:spcPts val="0"/>
              </a:spcAft>
              <a:buNone/>
            </a:pPr>
            <a:r>
              <a:rPr lang="en-US" sz="1200" dirty="0"/>
              <a:t>&gt;&gt;        name="</a:t>
            </a:r>
            <a:r>
              <a:rPr lang="en-US" sz="1200" dirty="0" err="1"/>
              <a:t>StrField</a:t>
            </a:r>
            <a:r>
              <a:rPr lang="en-US" sz="1200" dirty="0"/>
              <a:t>"/&gt;</a:t>
            </a:r>
          </a:p>
          <a:p>
            <a:pPr marL="6350" indent="0">
              <a:spcBef>
                <a:spcPts val="0"/>
              </a:spcBef>
              <a:spcAft>
                <a:spcPts val="0"/>
              </a:spcAft>
              <a:buNone/>
            </a:pPr>
            <a:r>
              <a:rPr lang="en-US" sz="1200" dirty="0"/>
              <a:t>&gt;&gt;   &lt;/types&gt;</a:t>
            </a:r>
          </a:p>
          <a:p>
            <a:pPr marL="6350" indent="0">
              <a:spcBef>
                <a:spcPts val="0"/>
              </a:spcBef>
              <a:spcAft>
                <a:spcPts val="0"/>
              </a:spcAft>
              <a:buNone/>
            </a:pPr>
            <a:r>
              <a:rPr lang="en-US" sz="1200" dirty="0"/>
              <a:t>&gt;&gt;   &lt;fields&gt;</a:t>
            </a:r>
          </a:p>
          <a:p>
            <a:pPr marL="6350" indent="0">
              <a:spcBef>
                <a:spcPts val="0"/>
              </a:spcBef>
              <a:spcAft>
                <a:spcPts val="0"/>
              </a:spcAft>
              <a:buNone/>
            </a:pPr>
            <a:r>
              <a:rPr lang="en-US" sz="1200" dirty="0"/>
              <a:t>&gt;&gt;     &lt;field indexed="true" </a:t>
            </a:r>
            <a:r>
              <a:rPr lang="en-US" sz="1200" dirty="0" err="1"/>
              <a:t>multiValued</a:t>
            </a:r>
            <a:r>
              <a:rPr lang="en-US" sz="1200" dirty="0"/>
              <a:t>="false" </a:t>
            </a:r>
          </a:p>
          <a:p>
            <a:pPr marL="6350" indent="0">
              <a:spcBef>
                <a:spcPts val="0"/>
              </a:spcBef>
              <a:spcAft>
                <a:spcPts val="0"/>
              </a:spcAft>
              <a:buNone/>
            </a:pPr>
            <a:r>
              <a:rPr lang="en-US" sz="1200" dirty="0"/>
              <a:t>&gt;&gt;        name="</a:t>
            </a:r>
            <a:r>
              <a:rPr lang="en-US" dirty="0">
                <a:solidFill>
                  <a:schemeClr val="accent1"/>
                </a:solidFill>
              </a:rPr>
              <a:t>col1</a:t>
            </a:r>
            <a:r>
              <a:rPr lang="en-US" sz="1200" dirty="0"/>
              <a:t>" type="</a:t>
            </a:r>
            <a:r>
              <a:rPr lang="en-US" dirty="0" err="1">
                <a:solidFill>
                  <a:schemeClr val="accent1"/>
                </a:solidFill>
              </a:rPr>
              <a:t>StrField</a:t>
            </a:r>
            <a:r>
              <a:rPr lang="en-US" sz="1200" dirty="0"/>
              <a:t>"/&gt;</a:t>
            </a:r>
          </a:p>
          <a:p>
            <a:pPr marL="6350" indent="0">
              <a:spcBef>
                <a:spcPts val="0"/>
              </a:spcBef>
              <a:spcAft>
                <a:spcPts val="0"/>
              </a:spcAft>
              <a:buNone/>
            </a:pPr>
            <a:r>
              <a:rPr lang="en-US" sz="1200" dirty="0"/>
              <a:t>&gt;&gt;     &lt;field indexed="true" </a:t>
            </a:r>
            <a:r>
              <a:rPr lang="en-US" sz="1200" dirty="0" err="1"/>
              <a:t>multiValued</a:t>
            </a:r>
            <a:r>
              <a:rPr lang="en-US" sz="1200" dirty="0"/>
              <a:t>="false" </a:t>
            </a:r>
          </a:p>
          <a:p>
            <a:pPr marL="6350" indent="0">
              <a:spcBef>
                <a:spcPts val="0"/>
              </a:spcBef>
              <a:spcAft>
                <a:spcPts val="0"/>
              </a:spcAft>
              <a:buNone/>
            </a:pPr>
            <a:r>
              <a:rPr lang="en-US" sz="1200" dirty="0"/>
              <a:t>&gt;&gt;        name="</a:t>
            </a:r>
            <a:r>
              <a:rPr lang="en-US" dirty="0">
                <a:solidFill>
                  <a:schemeClr val="accent1"/>
                </a:solidFill>
              </a:rPr>
              <a:t>col2</a:t>
            </a:r>
            <a:r>
              <a:rPr lang="en-US" sz="1200" dirty="0"/>
              <a:t>" type="</a:t>
            </a:r>
            <a:r>
              <a:rPr lang="en-US" dirty="0" err="1">
                <a:solidFill>
                  <a:schemeClr val="accent1"/>
                </a:solidFill>
              </a:rPr>
              <a:t>StrField</a:t>
            </a:r>
            <a:r>
              <a:rPr lang="en-US" sz="1200" dirty="0"/>
              <a:t>"/&gt;</a:t>
            </a:r>
          </a:p>
          <a:p>
            <a:pPr marL="6350" indent="0">
              <a:spcBef>
                <a:spcPts val="0"/>
              </a:spcBef>
              <a:spcAft>
                <a:spcPts val="0"/>
              </a:spcAft>
              <a:buNone/>
            </a:pPr>
            <a:r>
              <a:rPr lang="en-US" sz="1200" dirty="0"/>
              <a:t>&gt;&gt;   &lt;/fields&gt;</a:t>
            </a:r>
          </a:p>
          <a:p>
            <a:pPr marL="6350" indent="0">
              <a:spcBef>
                <a:spcPts val="0"/>
              </a:spcBef>
              <a:spcAft>
                <a:spcPts val="0"/>
              </a:spcAft>
              <a:buNone/>
            </a:pPr>
            <a:r>
              <a:rPr lang="en-US" sz="1200" dirty="0"/>
              <a:t>&gt;&gt;   &lt;</a:t>
            </a:r>
            <a:r>
              <a:rPr lang="en-US" sz="1200" dirty="0" err="1"/>
              <a:t>uniqueKey</a:t>
            </a:r>
            <a:r>
              <a:rPr lang="en-US" sz="1200" dirty="0"/>
              <a:t>&gt;(col1,col2)&lt;/</a:t>
            </a:r>
            <a:r>
              <a:rPr lang="en-US" sz="1200" dirty="0" err="1"/>
              <a:t>uniqueKey</a:t>
            </a:r>
            <a:r>
              <a:rPr lang="en-US" sz="1200" dirty="0"/>
              <a:t>&gt;</a:t>
            </a:r>
          </a:p>
          <a:p>
            <a:pPr marL="6350" indent="0">
              <a:spcBef>
                <a:spcPts val="0"/>
              </a:spcBef>
              <a:spcAft>
                <a:spcPts val="0"/>
              </a:spcAft>
              <a:buNone/>
            </a:pPr>
            <a:r>
              <a:rPr lang="en-US" sz="1200" dirty="0"/>
              <a:t>&gt;&gt; &lt;/schema&gt;</a:t>
            </a:r>
          </a:p>
          <a:p>
            <a:pPr marL="6350" indent="0">
              <a:spcBef>
                <a:spcPts val="0"/>
              </a:spcBef>
              <a:spcAft>
                <a:spcPts val="0"/>
              </a:spcAft>
              <a:buNone/>
            </a:pPr>
            <a:endParaRPr lang="en-US" sz="1200" dirty="0">
              <a:solidFill>
                <a:schemeClr val="accent1"/>
              </a:solidFill>
            </a:endParaRPr>
          </a:p>
        </p:txBody>
      </p:sp>
      <p:sp>
        <p:nvSpPr>
          <p:cNvPr id="7" name="Content Placeholder 3"/>
          <p:cNvSpPr txBox="1">
            <a:spLocks/>
          </p:cNvSpPr>
          <p:nvPr/>
        </p:nvSpPr>
        <p:spPr>
          <a:xfrm>
            <a:off x="6426748" y="2764408"/>
            <a:ext cx="2650750" cy="15326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Font typeface="Arial"/>
              <a:buNone/>
            </a:pPr>
            <a:r>
              <a:rPr lang="en-US" sz="1800" b="1" dirty="0" smtClean="0">
                <a:solidFill>
                  <a:schemeClr val="accent1"/>
                </a:solidFill>
              </a:rPr>
              <a:t>col2 ??</a:t>
            </a:r>
          </a:p>
          <a:p>
            <a:pPr marL="6350" indent="0" algn="ctr">
              <a:buFont typeface="Arial"/>
              <a:buNone/>
            </a:pPr>
            <a:r>
              <a:rPr lang="en-US" sz="1800" b="1" dirty="0" err="1" smtClean="0">
                <a:solidFill>
                  <a:schemeClr val="accent1"/>
                </a:solidFill>
              </a:rPr>
              <a:t>StrField</a:t>
            </a:r>
            <a:r>
              <a:rPr lang="en-US" sz="1800" b="1" dirty="0" smtClean="0">
                <a:solidFill>
                  <a:schemeClr val="accent1"/>
                </a:solidFill>
              </a:rPr>
              <a:t> -</a:t>
            </a:r>
            <a:r>
              <a:rPr lang="en-US" sz="1800" b="1" dirty="0" err="1" smtClean="0">
                <a:solidFill>
                  <a:schemeClr val="accent1"/>
                </a:solidFill>
              </a:rPr>
              <a:t>vs</a:t>
            </a:r>
            <a:r>
              <a:rPr lang="en-US" sz="1800" b="1" dirty="0" smtClean="0">
                <a:solidFill>
                  <a:schemeClr val="accent1"/>
                </a:solidFill>
              </a:rPr>
              <a:t>- </a:t>
            </a:r>
            <a:r>
              <a:rPr lang="en-US" sz="1800" b="1" dirty="0" err="1" smtClean="0">
                <a:solidFill>
                  <a:schemeClr val="accent1"/>
                </a:solidFill>
              </a:rPr>
              <a:t>TextField</a:t>
            </a:r>
            <a:endParaRPr lang="en-US" sz="1800" b="1" dirty="0" smtClean="0">
              <a:solidFill>
                <a:schemeClr val="accent1"/>
              </a:solidFill>
            </a:endParaRPr>
          </a:p>
          <a:p>
            <a:pPr marL="6350" indent="0" algn="ctr">
              <a:buFont typeface="Arial"/>
              <a:buNone/>
            </a:pPr>
            <a:r>
              <a:rPr lang="en-US" sz="1800" b="1" dirty="0" smtClean="0">
                <a:solidFill>
                  <a:schemeClr val="accent1"/>
                </a:solidFill>
              </a:rPr>
              <a:t>( &gt;= DSE 6.0 )</a:t>
            </a:r>
            <a:endParaRPr lang="en-US" sz="1800" b="1" dirty="0">
              <a:solidFill>
                <a:schemeClr val="accent1"/>
              </a:solidFill>
            </a:endParaRPr>
          </a:p>
        </p:txBody>
      </p:sp>
    </p:spTree>
    <p:extLst>
      <p:ext uri="{BB962C8B-B14F-4D97-AF65-F5344CB8AC3E}">
        <p14:creationId xmlns:p14="http://schemas.microsoft.com/office/powerpoint/2010/main" val="399315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Make an ASCII Text Field, Submit</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18</a:t>
            </a:fld>
            <a:endParaRPr lang="uk-UA" dirty="0"/>
          </a:p>
        </p:txBody>
      </p:sp>
      <p:sp>
        <p:nvSpPr>
          <p:cNvPr id="6" name="Content Placeholder 5"/>
          <p:cNvSpPr>
            <a:spLocks noGrp="1"/>
          </p:cNvSpPr>
          <p:nvPr>
            <p:ph sz="quarter" idx="16"/>
          </p:nvPr>
        </p:nvSpPr>
        <p:spPr>
          <a:xfrm>
            <a:off x="2502130" y="881149"/>
            <a:ext cx="4256117" cy="2668386"/>
          </a:xfrm>
        </p:spPr>
        <p:txBody>
          <a:bodyPr/>
          <a:lstStyle/>
          <a:p>
            <a:pPr marL="6350" indent="0">
              <a:buNone/>
            </a:pPr>
            <a:r>
              <a:rPr lang="en-US" dirty="0" err="1"/>
              <a:t>dsetool</a:t>
            </a:r>
            <a:r>
              <a:rPr lang="en-US" dirty="0"/>
              <a:t> </a:t>
            </a:r>
            <a:r>
              <a:rPr lang="en-US" dirty="0" err="1"/>
              <a:t>write_resource</a:t>
            </a:r>
            <a:r>
              <a:rPr lang="en-US" dirty="0"/>
              <a:t> ks_7443.t1 </a:t>
            </a:r>
            <a:r>
              <a:rPr lang="en-US" dirty="0" smtClean="0"/>
              <a:t>\</a:t>
            </a:r>
          </a:p>
          <a:p>
            <a:pPr marL="6350" indent="0" defTabSz="233363">
              <a:buNone/>
            </a:pPr>
            <a:r>
              <a:rPr lang="en-US" dirty="0"/>
              <a:t>	</a:t>
            </a:r>
            <a:r>
              <a:rPr lang="en-US" dirty="0" smtClean="0"/>
              <a:t>name=7443_my_synonyms.txt   \</a:t>
            </a:r>
          </a:p>
          <a:p>
            <a:pPr marL="6350" indent="0" defTabSz="233363">
              <a:buNone/>
            </a:pPr>
            <a:r>
              <a:rPr lang="en-US" dirty="0"/>
              <a:t>	</a:t>
            </a:r>
            <a:r>
              <a:rPr lang="en-US" dirty="0" smtClean="0"/>
              <a:t> </a:t>
            </a:r>
            <a:r>
              <a:rPr lang="en-US" dirty="0"/>
              <a:t>file=7443_my_synonyms.txt</a:t>
            </a:r>
          </a:p>
          <a:p>
            <a:pPr marL="6350" indent="0">
              <a:buNone/>
            </a:pPr>
            <a:endParaRPr lang="en-US" dirty="0"/>
          </a:p>
          <a:p>
            <a:pPr marL="6350" indent="0">
              <a:buNone/>
            </a:pPr>
            <a:r>
              <a:rPr lang="en-US" sz="1400" dirty="0">
                <a:solidFill>
                  <a:schemeClr val="accent1"/>
                </a:solidFill>
              </a:rPr>
              <a:t>#</a:t>
            </a:r>
          </a:p>
          <a:p>
            <a:pPr marL="6350" indent="0">
              <a:buNone/>
            </a:pPr>
            <a:r>
              <a:rPr lang="en-US" sz="1400" dirty="0">
                <a:solidFill>
                  <a:schemeClr val="accent1"/>
                </a:solidFill>
              </a:rPr>
              <a:t>#  My synonyms file !!</a:t>
            </a:r>
          </a:p>
          <a:p>
            <a:pPr marL="6350" indent="0">
              <a:buNone/>
            </a:pPr>
            <a:r>
              <a:rPr lang="en-US" sz="1400" dirty="0">
                <a:solidFill>
                  <a:schemeClr val="accent1"/>
                </a:solidFill>
              </a:rPr>
              <a:t>#</a:t>
            </a:r>
          </a:p>
          <a:p>
            <a:pPr marL="6350" indent="0">
              <a:buNone/>
            </a:pPr>
            <a:r>
              <a:rPr lang="en-US" sz="1400" dirty="0">
                <a:solidFill>
                  <a:schemeClr val="accent1"/>
                </a:solidFill>
              </a:rPr>
              <a:t>Robert, Bob, Bobbie</a:t>
            </a:r>
          </a:p>
          <a:p>
            <a:pPr marL="6350" indent="0">
              <a:buNone/>
            </a:pPr>
            <a:r>
              <a:rPr lang="en-US" sz="1400" dirty="0">
                <a:solidFill>
                  <a:schemeClr val="accent1"/>
                </a:solidFill>
              </a:rPr>
              <a:t>Dave, David, Davie, </a:t>
            </a:r>
            <a:r>
              <a:rPr lang="en-US" sz="1400" dirty="0" err="1">
                <a:solidFill>
                  <a:schemeClr val="accent1"/>
                </a:solidFill>
              </a:rPr>
              <a:t>Dava</a:t>
            </a:r>
            <a:r>
              <a:rPr lang="en-US" sz="1400" dirty="0">
                <a:solidFill>
                  <a:schemeClr val="accent1"/>
                </a:solidFill>
              </a:rPr>
              <a:t> </a:t>
            </a:r>
            <a:r>
              <a:rPr lang="en-US" sz="1400" dirty="0" err="1">
                <a:solidFill>
                  <a:schemeClr val="accent1"/>
                </a:solidFill>
              </a:rPr>
              <a:t>Roonie</a:t>
            </a:r>
            <a:endParaRPr lang="en-US" sz="1400" dirty="0">
              <a:solidFill>
                <a:schemeClr val="accent1"/>
              </a:solidFill>
            </a:endParaRPr>
          </a:p>
          <a:p>
            <a:pPr marL="6350" indent="0">
              <a:buNone/>
            </a:pPr>
            <a:r>
              <a:rPr lang="en-US" sz="1400" dirty="0">
                <a:solidFill>
                  <a:schemeClr val="accent1"/>
                </a:solidFill>
              </a:rPr>
              <a:t>Charles, Chuck, Charlie, Barkley</a:t>
            </a:r>
          </a:p>
          <a:p>
            <a:pPr marL="6350" indent="0">
              <a:buNone/>
            </a:pPr>
            <a:r>
              <a:rPr lang="en-US" sz="1400" dirty="0">
                <a:solidFill>
                  <a:schemeClr val="accent1"/>
                </a:solidFill>
              </a:rPr>
              <a:t>Elizabeth, Beth, Liz, Lizzie, Tina</a:t>
            </a:r>
          </a:p>
          <a:p>
            <a:pPr marL="6350" indent="0">
              <a:buNone/>
            </a:pPr>
            <a:endParaRPr lang="en-US" dirty="0"/>
          </a:p>
        </p:txBody>
      </p:sp>
      <p:pic>
        <p:nvPicPr>
          <p:cNvPr id="11266" name="Picture 2" descr="Image result for ascii text 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32" y="1907555"/>
            <a:ext cx="1577859" cy="1577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104" y="2086884"/>
            <a:ext cx="1292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3"/>
          <p:cNvSpPr txBox="1">
            <a:spLocks/>
          </p:cNvSpPr>
          <p:nvPr/>
        </p:nvSpPr>
        <p:spPr>
          <a:xfrm>
            <a:off x="6997345" y="1989123"/>
            <a:ext cx="1919230" cy="15326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Font typeface="Arial"/>
              <a:buNone/>
            </a:pPr>
            <a:r>
              <a:rPr lang="en-US" sz="1800" b="1" dirty="0" smtClean="0">
                <a:solidFill>
                  <a:schemeClr val="accent1"/>
                </a:solidFill>
              </a:rPr>
              <a:t>Dropped if </a:t>
            </a:r>
          </a:p>
          <a:p>
            <a:pPr marL="6350" indent="0" algn="ctr">
              <a:buFont typeface="Arial"/>
              <a:buNone/>
            </a:pPr>
            <a:r>
              <a:rPr lang="en-US" sz="1800" b="1" dirty="0" smtClean="0">
                <a:solidFill>
                  <a:schemeClr val="accent1"/>
                </a:solidFill>
              </a:rPr>
              <a:t>you drop </a:t>
            </a:r>
          </a:p>
          <a:p>
            <a:pPr marL="6350" indent="0" algn="ctr">
              <a:buFont typeface="Arial"/>
              <a:buNone/>
            </a:pPr>
            <a:r>
              <a:rPr lang="en-US" sz="1800" b="1" dirty="0" smtClean="0">
                <a:solidFill>
                  <a:schemeClr val="accent1"/>
                </a:solidFill>
              </a:rPr>
              <a:t>the index</a:t>
            </a:r>
            <a:endParaRPr lang="en-US" sz="1800" b="1" dirty="0">
              <a:solidFill>
                <a:schemeClr val="accent1"/>
              </a:solidFill>
            </a:endParaRPr>
          </a:p>
        </p:txBody>
      </p:sp>
    </p:spTree>
    <p:extLst>
      <p:ext uri="{BB962C8B-B14F-4D97-AF65-F5344CB8AC3E}">
        <p14:creationId xmlns:p14="http://schemas.microsoft.com/office/powerpoint/2010/main" val="707841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35092" y="1717358"/>
            <a:ext cx="2161002" cy="307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54045" y="1411173"/>
            <a:ext cx="2161002" cy="307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19</a:t>
            </a:fld>
            <a:endParaRPr lang="uk-UA" dirty="0"/>
          </a:p>
        </p:txBody>
      </p:sp>
      <p:sp>
        <p:nvSpPr>
          <p:cNvPr id="6" name="Content Placeholder 5"/>
          <p:cNvSpPr>
            <a:spLocks noGrp="1"/>
          </p:cNvSpPr>
          <p:nvPr>
            <p:ph sz="quarter" idx="16"/>
          </p:nvPr>
        </p:nvSpPr>
        <p:spPr>
          <a:xfrm>
            <a:off x="349135" y="1001401"/>
            <a:ext cx="4131425" cy="1558919"/>
          </a:xfrm>
        </p:spPr>
        <p:txBody>
          <a:bodyPr/>
          <a:lstStyle/>
          <a:p>
            <a:pPr marL="6350" indent="0">
              <a:buNone/>
            </a:pPr>
            <a:r>
              <a:rPr lang="en-US" dirty="0"/>
              <a:t>ALTER SEARCH INDEX SCHEMA ON t1 </a:t>
            </a:r>
            <a:endParaRPr lang="en-US" dirty="0" smtClean="0"/>
          </a:p>
          <a:p>
            <a:pPr marL="6350" indent="0" defTabSz="233363">
              <a:buNone/>
            </a:pPr>
            <a:r>
              <a:rPr lang="en-US" dirty="0"/>
              <a:t>	</a:t>
            </a:r>
            <a:r>
              <a:rPr lang="en-US" dirty="0" smtClean="0">
                <a:solidFill>
                  <a:schemeClr val="accent1"/>
                </a:solidFill>
              </a:rPr>
              <a:t>ADD</a:t>
            </a:r>
            <a:r>
              <a:rPr lang="en-US" dirty="0" smtClean="0"/>
              <a:t> </a:t>
            </a:r>
            <a:r>
              <a:rPr lang="en-US" dirty="0" err="1"/>
              <a:t>fieldType</a:t>
            </a:r>
            <a:r>
              <a:rPr lang="en-US" dirty="0" smtClean="0"/>
              <a:t>[ @</a:t>
            </a:r>
            <a:r>
              <a:rPr lang="en-US" dirty="0"/>
              <a:t>name='</a:t>
            </a:r>
            <a:r>
              <a:rPr lang="en-US" dirty="0">
                <a:solidFill>
                  <a:schemeClr val="accent1"/>
                </a:solidFill>
              </a:rPr>
              <a:t>TextField_5</a:t>
            </a:r>
            <a:r>
              <a:rPr lang="en-US" dirty="0" smtClean="0"/>
              <a:t>',</a:t>
            </a:r>
          </a:p>
          <a:p>
            <a:pPr marL="6350" indent="0" defTabSz="233363">
              <a:buNone/>
            </a:pPr>
            <a:r>
              <a:rPr lang="en-US" dirty="0"/>
              <a:t>	</a:t>
            </a:r>
            <a:r>
              <a:rPr lang="en-US" dirty="0" smtClean="0"/>
              <a:t>@</a:t>
            </a:r>
            <a:r>
              <a:rPr lang="en-US" dirty="0"/>
              <a:t>class='</a:t>
            </a:r>
            <a:r>
              <a:rPr lang="en-US" dirty="0" err="1"/>
              <a:t>solr.TextField</a:t>
            </a:r>
            <a:r>
              <a:rPr lang="en-US" dirty="0" smtClean="0"/>
              <a:t>'];</a:t>
            </a:r>
          </a:p>
          <a:p>
            <a:pPr marL="6350" indent="0" defTabSz="233363">
              <a:buNone/>
            </a:pPr>
            <a:r>
              <a:rPr lang="en-US" dirty="0"/>
              <a:t>ALTER SEARCH INDEX SCHEMA ON t1 </a:t>
            </a:r>
            <a:endParaRPr lang="en-US" dirty="0" smtClean="0"/>
          </a:p>
          <a:p>
            <a:pPr marL="6350" indent="0" defTabSz="233363">
              <a:buNone/>
            </a:pPr>
            <a:r>
              <a:rPr lang="en-US" dirty="0"/>
              <a:t>	</a:t>
            </a:r>
            <a:r>
              <a:rPr lang="en-US" dirty="0" smtClean="0">
                <a:solidFill>
                  <a:schemeClr val="accent1"/>
                </a:solidFill>
              </a:rPr>
              <a:t>ADD</a:t>
            </a:r>
            <a:r>
              <a:rPr lang="en-US" dirty="0" smtClean="0"/>
              <a:t> </a:t>
            </a:r>
            <a:r>
              <a:rPr lang="en-US" dirty="0" err="1" smtClean="0"/>
              <a:t>fieldType</a:t>
            </a:r>
            <a:r>
              <a:rPr lang="en-US" dirty="0"/>
              <a:t>[@name=</a:t>
            </a:r>
            <a:r>
              <a:rPr lang="en-US" dirty="0">
                <a:solidFill>
                  <a:schemeClr val="accent1"/>
                </a:solidFill>
              </a:rPr>
              <a:t>'TextField_6</a:t>
            </a:r>
            <a:r>
              <a:rPr lang="en-US" dirty="0" smtClean="0"/>
              <a:t>',</a:t>
            </a:r>
          </a:p>
          <a:p>
            <a:pPr marL="6350" indent="0" defTabSz="233363">
              <a:buNone/>
            </a:pPr>
            <a:r>
              <a:rPr lang="en-US" dirty="0"/>
              <a:t>	</a:t>
            </a:r>
            <a:r>
              <a:rPr lang="en-US" dirty="0" smtClean="0"/>
              <a:t>@</a:t>
            </a:r>
            <a:r>
              <a:rPr lang="en-US" dirty="0"/>
              <a:t>class='</a:t>
            </a:r>
            <a:r>
              <a:rPr lang="en-US" dirty="0" err="1"/>
              <a:t>solr.TextField</a:t>
            </a:r>
            <a:r>
              <a:rPr lang="en-US" dirty="0" smtClean="0"/>
              <a:t>',</a:t>
            </a:r>
          </a:p>
          <a:p>
            <a:pPr marL="6350" indent="0" defTabSz="233363">
              <a:buNone/>
            </a:pPr>
            <a:r>
              <a:rPr lang="en-US" dirty="0"/>
              <a:t>	</a:t>
            </a:r>
            <a:r>
              <a:rPr lang="en-US" dirty="0" smtClean="0"/>
              <a:t>@</a:t>
            </a:r>
            <a:r>
              <a:rPr lang="en-US" dirty="0" err="1"/>
              <a:t>termVectors</a:t>
            </a:r>
            <a:r>
              <a:rPr lang="en-US" dirty="0"/>
              <a:t>='false</a:t>
            </a:r>
            <a:r>
              <a:rPr lang="en-US" dirty="0" smtClean="0"/>
              <a:t>',</a:t>
            </a:r>
          </a:p>
          <a:p>
            <a:pPr marL="6350" indent="0" defTabSz="233363">
              <a:buNone/>
            </a:pPr>
            <a:r>
              <a:rPr lang="en-US" dirty="0"/>
              <a:t>	</a:t>
            </a:r>
            <a:r>
              <a:rPr lang="en-US" dirty="0" smtClean="0"/>
              <a:t>@</a:t>
            </a:r>
            <a:r>
              <a:rPr lang="en-US" dirty="0" err="1"/>
              <a:t>termPositions</a:t>
            </a:r>
            <a:r>
              <a:rPr lang="en-US" dirty="0"/>
              <a:t>='false</a:t>
            </a:r>
            <a:r>
              <a:rPr lang="en-US" dirty="0" smtClean="0"/>
              <a:t>',</a:t>
            </a:r>
          </a:p>
          <a:p>
            <a:pPr marL="6350" indent="0" defTabSz="233363">
              <a:buNone/>
            </a:pPr>
            <a:r>
              <a:rPr lang="en-US" dirty="0"/>
              <a:t>	</a:t>
            </a:r>
            <a:r>
              <a:rPr lang="en-US" dirty="0" smtClean="0"/>
              <a:t>@</a:t>
            </a:r>
            <a:r>
              <a:rPr lang="en-US" dirty="0" err="1"/>
              <a:t>termOffsets</a:t>
            </a:r>
            <a:r>
              <a:rPr lang="en-US" dirty="0"/>
              <a:t>='false</a:t>
            </a:r>
            <a:r>
              <a:rPr lang="en-US" dirty="0" smtClean="0"/>
              <a:t>',</a:t>
            </a:r>
          </a:p>
          <a:p>
            <a:pPr marL="6350" indent="0" defTabSz="233363">
              <a:buNone/>
            </a:pPr>
            <a:r>
              <a:rPr lang="en-US" dirty="0"/>
              <a:t>	</a:t>
            </a:r>
            <a:r>
              <a:rPr lang="en-US" dirty="0" smtClean="0"/>
              <a:t>@</a:t>
            </a:r>
            <a:r>
              <a:rPr lang="en-US" dirty="0" err="1"/>
              <a:t>omitNorms</a:t>
            </a:r>
            <a:r>
              <a:rPr lang="en-US" dirty="0"/>
              <a:t>='true'];</a:t>
            </a:r>
          </a:p>
          <a:p>
            <a:pPr marL="6350" indent="0" defTabSz="233363">
              <a:buNone/>
            </a:pPr>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284" y="1269856"/>
            <a:ext cx="481114" cy="4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284" y="2211185"/>
            <a:ext cx="470841" cy="46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p:nvPr>
        </p:nvSpPr>
        <p:spPr/>
        <p:txBody>
          <a:bodyPr/>
          <a:lstStyle/>
          <a:p>
            <a:r>
              <a:rPr lang="en-US" dirty="0" smtClean="0"/>
              <a:t>Synonym: Progressive Examples, surplus steps-</a:t>
            </a:r>
            <a:endParaRPr lang="en-US" dirty="0"/>
          </a:p>
        </p:txBody>
      </p:sp>
      <p:cxnSp>
        <p:nvCxnSpPr>
          <p:cNvPr id="10" name="Straight Connector 9"/>
          <p:cNvCxnSpPr/>
          <p:nvPr/>
        </p:nvCxnSpPr>
        <p:spPr>
          <a:xfrm>
            <a:off x="2984271" y="3154857"/>
            <a:ext cx="0" cy="8558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8730" y="4140501"/>
            <a:ext cx="0" cy="2976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Content Placeholder 3"/>
          <p:cNvSpPr txBox="1">
            <a:spLocks/>
          </p:cNvSpPr>
          <p:nvPr/>
        </p:nvSpPr>
        <p:spPr>
          <a:xfrm>
            <a:off x="3507010" y="3357576"/>
            <a:ext cx="3116263" cy="45041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solidFill>
                  <a:schemeClr val="accent1"/>
                </a:solidFill>
              </a:rPr>
              <a:t>Not </a:t>
            </a:r>
            <a:r>
              <a:rPr lang="en-US" sz="1400" b="1" dirty="0">
                <a:solidFill>
                  <a:schemeClr val="accent1"/>
                </a:solidFill>
              </a:rPr>
              <a:t>using </a:t>
            </a:r>
            <a:r>
              <a:rPr lang="en-US" sz="1400" b="1" dirty="0" err="1">
                <a:solidFill>
                  <a:schemeClr val="accent1"/>
                </a:solidFill>
              </a:rPr>
              <a:t>HighLighting</a:t>
            </a:r>
            <a:r>
              <a:rPr lang="en-US" sz="1400" b="1" dirty="0">
                <a:solidFill>
                  <a:schemeClr val="accent1"/>
                </a:solidFill>
              </a:rPr>
              <a:t> or other functionality that depends on it</a:t>
            </a:r>
          </a:p>
        </p:txBody>
      </p:sp>
      <p:sp>
        <p:nvSpPr>
          <p:cNvPr id="16" name="Content Placeholder 3"/>
          <p:cNvSpPr txBox="1">
            <a:spLocks/>
          </p:cNvSpPr>
          <p:nvPr/>
        </p:nvSpPr>
        <p:spPr>
          <a:xfrm>
            <a:off x="3507010" y="4125132"/>
            <a:ext cx="3116263" cy="45041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solidFill>
                  <a:schemeClr val="accent1"/>
                </a:solidFill>
              </a:rPr>
              <a:t>Not </a:t>
            </a:r>
            <a:r>
              <a:rPr lang="en-US" sz="1400" b="1" dirty="0">
                <a:solidFill>
                  <a:schemeClr val="accent1"/>
                </a:solidFill>
              </a:rPr>
              <a:t>using </a:t>
            </a:r>
            <a:r>
              <a:rPr lang="en-US" sz="1400" b="1" dirty="0" smtClean="0">
                <a:solidFill>
                  <a:schemeClr val="accent1"/>
                </a:solidFill>
              </a:rPr>
              <a:t>term Boosting</a:t>
            </a:r>
            <a:endParaRPr lang="en-US" sz="1400" b="1" dirty="0">
              <a:solidFill>
                <a:schemeClr val="accent1"/>
              </a:solidFill>
            </a:endParaRPr>
          </a:p>
        </p:txBody>
      </p:sp>
      <p:sp>
        <p:nvSpPr>
          <p:cNvPr id="17" name="Isosceles Triangle 16"/>
          <p:cNvSpPr/>
          <p:nvPr/>
        </p:nvSpPr>
        <p:spPr>
          <a:xfrm rot="16200000">
            <a:off x="3078892" y="3456015"/>
            <a:ext cx="286201" cy="25353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3120762" y="4141464"/>
            <a:ext cx="286201" cy="25353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062" y="3218996"/>
            <a:ext cx="1292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ontent Placeholder 3"/>
          <p:cNvSpPr txBox="1">
            <a:spLocks/>
          </p:cNvSpPr>
          <p:nvPr/>
        </p:nvSpPr>
        <p:spPr>
          <a:xfrm>
            <a:off x="7597832" y="2959585"/>
            <a:ext cx="1463041" cy="15326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Font typeface="Arial"/>
              <a:buNone/>
            </a:pPr>
            <a:r>
              <a:rPr lang="en-US" sz="1800" b="1" dirty="0" smtClean="0">
                <a:solidFill>
                  <a:schemeClr val="accent1"/>
                </a:solidFill>
              </a:rPr>
              <a:t>Saves </a:t>
            </a:r>
          </a:p>
          <a:p>
            <a:pPr marL="6350" indent="0" algn="ctr">
              <a:buFont typeface="Arial"/>
              <a:buNone/>
            </a:pPr>
            <a:r>
              <a:rPr lang="en-US" sz="1800" b="1" dirty="0" smtClean="0">
                <a:solidFill>
                  <a:schemeClr val="accent1"/>
                </a:solidFill>
              </a:rPr>
              <a:t>disk space, other</a:t>
            </a:r>
            <a:endParaRPr lang="en-US" sz="1800" b="1" dirty="0">
              <a:solidFill>
                <a:schemeClr val="accent1"/>
              </a:solidFill>
            </a:endParaRPr>
          </a:p>
        </p:txBody>
      </p:sp>
    </p:spTree>
    <p:extLst>
      <p:ext uri="{BB962C8B-B14F-4D97-AF65-F5344CB8AC3E}">
        <p14:creationId xmlns:p14="http://schemas.microsoft.com/office/powerpoint/2010/main" val="780031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57200" y="2901212"/>
            <a:ext cx="3409406" cy="1189095"/>
          </a:xfrm>
        </p:spPr>
        <p:txBody>
          <a:bodyPr/>
          <a:lstStyle/>
          <a:p>
            <a:r>
              <a:rPr lang="en-US" dirty="0" smtClean="0"/>
              <a:t>Matching pairs – Match the attributes on the right with the areas on the left </a:t>
            </a:r>
            <a:endParaRPr lang="en-US" dirty="0"/>
          </a:p>
        </p:txBody>
      </p:sp>
      <p:sp>
        <p:nvSpPr>
          <p:cNvPr id="6" name="Title 5"/>
          <p:cNvSpPr>
            <a:spLocks noGrp="1"/>
          </p:cNvSpPr>
          <p:nvPr>
            <p:ph type="title"/>
          </p:nvPr>
        </p:nvSpPr>
        <p:spPr/>
        <p:txBody>
          <a:bodyPr/>
          <a:lstStyle/>
          <a:p>
            <a:r>
              <a:rPr lang="en-US" dirty="0" smtClean="0"/>
              <a:t>Discussion Lab:</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a:t>
            </a:fld>
            <a:endParaRPr lang="uk-UA" dirty="0"/>
          </a:p>
        </p:txBody>
      </p:sp>
      <p:sp>
        <p:nvSpPr>
          <p:cNvPr id="4" name="TextBox 3"/>
          <p:cNvSpPr txBox="1"/>
          <p:nvPr/>
        </p:nvSpPr>
        <p:spPr>
          <a:xfrm>
            <a:off x="4607169" y="624253"/>
            <a:ext cx="4360489" cy="400110"/>
          </a:xfrm>
          <a:prstGeom prst="rect">
            <a:avLst/>
          </a:prstGeom>
          <a:noFill/>
        </p:spPr>
        <p:txBody>
          <a:bodyPr wrap="none" rtlCol="0">
            <a:spAutoFit/>
          </a:bodyPr>
          <a:lstStyle/>
          <a:p>
            <a:r>
              <a:rPr lang="en-US" sz="2000" dirty="0" smtClean="0"/>
              <a:t>DSE Functional Areas: Core, Search</a:t>
            </a:r>
          </a:p>
        </p:txBody>
      </p:sp>
    </p:spTree>
    <p:extLst>
      <p:ext uri="{BB962C8B-B14F-4D97-AF65-F5344CB8AC3E}">
        <p14:creationId xmlns:p14="http://schemas.microsoft.com/office/powerpoint/2010/main" val="1137640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9315"/>
            <a:ext cx="8229600" cy="548048"/>
          </a:xfrm>
        </p:spPr>
        <p:txBody>
          <a:bodyPr/>
          <a:lstStyle/>
          <a:p>
            <a:r>
              <a:rPr lang="en-US" dirty="0" smtClean="0"/>
              <a:t>Apache </a:t>
            </a:r>
            <a:r>
              <a:rPr lang="en-US" dirty="0" err="1" smtClean="0"/>
              <a:t>Solr</a:t>
            </a:r>
            <a:r>
              <a:rPr lang="en-US" dirty="0" smtClean="0"/>
              <a:t>, Impact on Disk Space, </a:t>
            </a:r>
            <a:r>
              <a:rPr lang="en-US" dirty="0" err="1" smtClean="0"/>
              <a:t>termVectors</a:t>
            </a:r>
            <a:r>
              <a:rPr lang="en-US" dirty="0" smtClean="0"/>
              <a:t>, more ..</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20</a:t>
            </a:fld>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73" y="818520"/>
            <a:ext cx="8560510" cy="34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26903" y="4393773"/>
            <a:ext cx="4012637" cy="400110"/>
          </a:xfrm>
          <a:prstGeom prst="rect">
            <a:avLst/>
          </a:prstGeom>
          <a:noFill/>
        </p:spPr>
        <p:txBody>
          <a:bodyPr wrap="none" rtlCol="0">
            <a:spAutoFit/>
          </a:bodyPr>
          <a:lstStyle/>
          <a:p>
            <a:r>
              <a:rPr lang="en-US" sz="1000" dirty="0"/>
              <a:t>Source: Slide 36, </a:t>
            </a:r>
            <a:r>
              <a:rPr lang="en-US" sz="1000" dirty="0">
                <a:hlinkClick r:id="rId4"/>
              </a:rPr>
              <a:t>https://www.slideshare.net/DataStax/solr47-f-inal</a:t>
            </a:r>
            <a:r>
              <a:rPr lang="en-US" sz="1000" dirty="0" smtClean="0"/>
              <a:t>?</a:t>
            </a:r>
          </a:p>
          <a:p>
            <a:pPr defTabSz="228600"/>
            <a:r>
              <a:rPr lang="en-US" sz="1000" dirty="0"/>
              <a:t>	https://data.world/datasets/twitter</a:t>
            </a:r>
          </a:p>
        </p:txBody>
      </p:sp>
    </p:spTree>
    <p:extLst>
      <p:ext uri="{BB962C8B-B14F-4D97-AF65-F5344CB8AC3E}">
        <p14:creationId xmlns:p14="http://schemas.microsoft.com/office/powerpoint/2010/main" val="602266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63842" y="2333886"/>
            <a:ext cx="6733002" cy="307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Synonym: Field Type (minimum)</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21</a:t>
            </a:fld>
            <a:endParaRPr lang="uk-UA" dirty="0"/>
          </a:p>
        </p:txBody>
      </p:sp>
      <p:sp>
        <p:nvSpPr>
          <p:cNvPr id="6" name="Content Placeholder 5"/>
          <p:cNvSpPr>
            <a:spLocks noGrp="1"/>
          </p:cNvSpPr>
          <p:nvPr>
            <p:ph sz="quarter" idx="16"/>
          </p:nvPr>
        </p:nvSpPr>
        <p:spPr>
          <a:xfrm>
            <a:off x="457200" y="1001401"/>
            <a:ext cx="8229600" cy="1558919"/>
          </a:xfrm>
        </p:spPr>
        <p:txBody>
          <a:bodyPr/>
          <a:lstStyle/>
          <a:p>
            <a:pPr marL="6350" indent="0">
              <a:buNone/>
            </a:pPr>
            <a:r>
              <a:rPr lang="en-US" dirty="0"/>
              <a:t>ALTER SEARCH INDEX SCHEMA ON t1 </a:t>
            </a:r>
            <a:endParaRPr lang="en-US" dirty="0" smtClean="0"/>
          </a:p>
          <a:p>
            <a:pPr marL="6350" indent="0" defTabSz="233363">
              <a:buNone/>
            </a:pPr>
            <a:r>
              <a:rPr lang="en-US" dirty="0"/>
              <a:t>	</a:t>
            </a:r>
            <a:r>
              <a:rPr lang="en-US" dirty="0" smtClean="0"/>
              <a:t>ADD </a:t>
            </a:r>
            <a:r>
              <a:rPr lang="en-US" dirty="0" err="1"/>
              <a:t>types.fieldType</a:t>
            </a:r>
            <a:r>
              <a:rPr lang="en-US" dirty="0"/>
              <a:t>[@name='TextField_7</a:t>
            </a:r>
            <a:r>
              <a:rPr lang="en-US" dirty="0" smtClean="0"/>
              <a:t>',</a:t>
            </a:r>
          </a:p>
          <a:p>
            <a:pPr marL="6350" indent="0" defTabSz="233363">
              <a:buNone/>
            </a:pPr>
            <a:r>
              <a:rPr lang="en-US" dirty="0"/>
              <a:t>	</a:t>
            </a:r>
            <a:r>
              <a:rPr lang="en-US" dirty="0" smtClean="0"/>
              <a:t>@</a:t>
            </a:r>
            <a:r>
              <a:rPr lang="en-US" dirty="0"/>
              <a:t>class='</a:t>
            </a:r>
            <a:r>
              <a:rPr lang="en-US" dirty="0" err="1"/>
              <a:t>solr.TextField</a:t>
            </a:r>
            <a:r>
              <a:rPr lang="en-US" dirty="0"/>
              <a:t>'] </a:t>
            </a:r>
            <a:r>
              <a:rPr lang="en-US" dirty="0" smtClean="0"/>
              <a:t>with 	'{"</a:t>
            </a:r>
            <a:r>
              <a:rPr lang="en-US" dirty="0"/>
              <a:t>analyzer</a:t>
            </a:r>
            <a:r>
              <a:rPr lang="en-US" dirty="0" smtClean="0"/>
              <a:t>":{"</a:t>
            </a:r>
            <a:r>
              <a:rPr lang="en-US" dirty="0" err="1"/>
              <a:t>tokenizer</a:t>
            </a:r>
            <a:r>
              <a:rPr lang="en-US" dirty="0"/>
              <a:t>":{"class":"</a:t>
            </a:r>
            <a:r>
              <a:rPr lang="en-US" dirty="0" err="1"/>
              <a:t>solr.StandardTokenizerFactory</a:t>
            </a:r>
            <a:r>
              <a:rPr lang="en-US" dirty="0" smtClean="0"/>
              <a:t>"},</a:t>
            </a:r>
          </a:p>
          <a:p>
            <a:pPr marL="6350" indent="0" defTabSz="233363">
              <a:buNone/>
            </a:pPr>
            <a:r>
              <a:rPr lang="en-US" dirty="0"/>
              <a:t>	</a:t>
            </a:r>
            <a:r>
              <a:rPr lang="en-US" dirty="0" smtClean="0"/>
              <a:t>"</a:t>
            </a:r>
            <a:r>
              <a:rPr lang="en-US" dirty="0"/>
              <a:t>filter":{"class":"solr.SynonymFilterFactory","synonyms":"7443_my_synonyms.txt</a:t>
            </a:r>
            <a:r>
              <a:rPr lang="en-US" dirty="0" smtClean="0"/>
              <a:t>"}</a:t>
            </a:r>
          </a:p>
          <a:p>
            <a:pPr marL="6350" indent="0" defTabSz="233363">
              <a:buNone/>
            </a:pPr>
            <a:r>
              <a:rPr lang="en-US" dirty="0"/>
              <a:t>	</a:t>
            </a:r>
            <a:r>
              <a:rPr lang="en-US" dirty="0" smtClean="0"/>
              <a:t>} }';</a:t>
            </a:r>
            <a:endParaRPr lang="en-US" sz="1200" dirty="0"/>
          </a:p>
          <a:p>
            <a:pPr marL="6350" indent="0" defTabSz="233363">
              <a:buNone/>
            </a:pPr>
            <a:endParaRPr lang="en-US" sz="1200" dirty="0"/>
          </a:p>
          <a:p>
            <a:pPr marL="6350" indent="0" defTabSz="233363">
              <a:buNone/>
            </a:pPr>
            <a:r>
              <a:rPr lang="en-US" sz="1200" dirty="0" smtClean="0">
                <a:solidFill>
                  <a:srgbClr val="FF0000"/>
                </a:solidFill>
              </a:rPr>
              <a:t>// File </a:t>
            </a:r>
            <a:r>
              <a:rPr lang="en-US" sz="1200" dirty="0">
                <a:solidFill>
                  <a:srgbClr val="FF0000"/>
                </a:solidFill>
              </a:rPr>
              <a:t>not loaded </a:t>
            </a:r>
            <a:r>
              <a:rPr lang="en-US" sz="1200" dirty="0" smtClean="0">
                <a:solidFill>
                  <a:srgbClr val="FF0000"/>
                </a:solidFill>
              </a:rPr>
              <a:t>?</a:t>
            </a:r>
            <a:endParaRPr lang="en-US" sz="1200" dirty="0">
              <a:solidFill>
                <a:srgbClr val="FF0000"/>
              </a:solidFill>
            </a:endParaRPr>
          </a:p>
          <a:p>
            <a:pPr marL="6350" indent="0" defTabSz="233363">
              <a:buNone/>
            </a:pPr>
            <a:r>
              <a:rPr lang="en-US" sz="1200" dirty="0">
                <a:solidFill>
                  <a:srgbClr val="FF0000"/>
                </a:solidFill>
              </a:rPr>
              <a:t>// </a:t>
            </a:r>
            <a:r>
              <a:rPr lang="en-US" sz="1200" dirty="0" err="1">
                <a:solidFill>
                  <a:srgbClr val="FF0000"/>
                </a:solidFill>
              </a:rPr>
              <a:t>InvalidRequest</a:t>
            </a:r>
            <a:r>
              <a:rPr lang="en-US" sz="1200" dirty="0">
                <a:solidFill>
                  <a:srgbClr val="FF0000"/>
                </a:solidFill>
              </a:rPr>
              <a:t>: Error from server: code=2200 [Invalid query] message</a:t>
            </a:r>
            <a:r>
              <a:rPr lang="en-US" sz="1200" dirty="0" smtClean="0">
                <a:solidFill>
                  <a:srgbClr val="FF0000"/>
                </a:solidFill>
              </a:rPr>
              <a:t>=</a:t>
            </a:r>
          </a:p>
          <a:p>
            <a:pPr marL="6350" indent="0" defTabSz="233363">
              <a:buNone/>
            </a:pPr>
            <a:r>
              <a:rPr lang="en-US" sz="1200" dirty="0" smtClean="0">
                <a:solidFill>
                  <a:srgbClr val="FF0000"/>
                </a:solidFill>
              </a:rPr>
              <a:t>// "</a:t>
            </a:r>
            <a:r>
              <a:rPr lang="en-US" sz="1200" dirty="0">
                <a:solidFill>
                  <a:srgbClr val="FF0000"/>
                </a:solidFill>
              </a:rPr>
              <a:t>The search index schema is not valid because: </a:t>
            </a:r>
            <a:r>
              <a:rPr lang="en-US" sz="1200" dirty="0" err="1">
                <a:solidFill>
                  <a:srgbClr val="FF0000"/>
                </a:solidFill>
              </a:rPr>
              <a:t>java.io.IOException</a:t>
            </a:r>
            <a:r>
              <a:rPr lang="en-US" sz="1200" dirty="0">
                <a:solidFill>
                  <a:srgbClr val="FF0000"/>
                </a:solidFill>
              </a:rPr>
              <a:t>: Could not find: 47_my_synonyms.txt"</a:t>
            </a:r>
          </a:p>
          <a:p>
            <a:pPr marL="6350" indent="0" defTabSz="233363">
              <a:buNone/>
            </a:pPr>
            <a:endParaRPr lang="en-US" sz="1200" dirty="0">
              <a:solidFill>
                <a:schemeClr val="accent1"/>
              </a:solidFill>
            </a:endParaRPr>
          </a:p>
        </p:txBody>
      </p:sp>
    </p:spTree>
    <p:extLst>
      <p:ext uri="{BB962C8B-B14F-4D97-AF65-F5344CB8AC3E}">
        <p14:creationId xmlns:p14="http://schemas.microsoft.com/office/powerpoint/2010/main" val="80137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Field Type (actual)</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22</a:t>
            </a:fld>
            <a:endParaRPr lang="uk-UA" dirty="0"/>
          </a:p>
        </p:txBody>
      </p:sp>
      <p:sp>
        <p:nvSpPr>
          <p:cNvPr id="6" name="Content Placeholder 5"/>
          <p:cNvSpPr>
            <a:spLocks noGrp="1"/>
          </p:cNvSpPr>
          <p:nvPr>
            <p:ph sz="quarter" idx="16"/>
          </p:nvPr>
        </p:nvSpPr>
        <p:spPr>
          <a:xfrm>
            <a:off x="457200" y="1001401"/>
            <a:ext cx="8229600" cy="1558919"/>
          </a:xfrm>
        </p:spPr>
        <p:txBody>
          <a:bodyPr/>
          <a:lstStyle/>
          <a:p>
            <a:pPr marL="6350" indent="0">
              <a:buNone/>
            </a:pPr>
            <a:r>
              <a:rPr lang="en-US" dirty="0"/>
              <a:t>ALTER SEARCH INDEX SCHEMA ON t1 </a:t>
            </a:r>
            <a:endParaRPr lang="en-US" dirty="0" smtClean="0"/>
          </a:p>
          <a:p>
            <a:pPr marL="6350" indent="0" defTabSz="233363">
              <a:buNone/>
            </a:pPr>
            <a:r>
              <a:rPr lang="en-US" dirty="0"/>
              <a:t>	</a:t>
            </a:r>
            <a:r>
              <a:rPr lang="en-US" dirty="0" smtClean="0"/>
              <a:t>ADD </a:t>
            </a:r>
            <a:r>
              <a:rPr lang="en-US" dirty="0" err="1" smtClean="0"/>
              <a:t>types.fieldType</a:t>
            </a:r>
            <a:r>
              <a:rPr lang="en-US" dirty="0"/>
              <a:t>[@name='TextField_7</a:t>
            </a:r>
            <a:r>
              <a:rPr lang="en-US" dirty="0" smtClean="0"/>
              <a:t>',</a:t>
            </a:r>
          </a:p>
          <a:p>
            <a:pPr marL="6350" indent="0" defTabSz="233363">
              <a:buNone/>
            </a:pPr>
            <a:r>
              <a:rPr lang="en-US" dirty="0"/>
              <a:t>	</a:t>
            </a:r>
            <a:r>
              <a:rPr lang="en-US" dirty="0" smtClean="0"/>
              <a:t>@</a:t>
            </a:r>
            <a:r>
              <a:rPr lang="en-US" dirty="0"/>
              <a:t>class='solr.</a:t>
            </a:r>
            <a:r>
              <a:rPr lang="en-US" dirty="0" err="1"/>
              <a:t>TextField</a:t>
            </a:r>
            <a:r>
              <a:rPr lang="en-US" dirty="0"/>
              <a:t>',@</a:t>
            </a:r>
            <a:r>
              <a:rPr lang="en-US" dirty="0" err="1"/>
              <a:t>termVectors</a:t>
            </a:r>
            <a:r>
              <a:rPr lang="en-US" dirty="0"/>
              <a:t>='false',@</a:t>
            </a:r>
            <a:r>
              <a:rPr lang="en-US" dirty="0" err="1"/>
              <a:t>termPositions</a:t>
            </a:r>
            <a:r>
              <a:rPr lang="en-US" dirty="0"/>
              <a:t>='false</a:t>
            </a:r>
            <a:r>
              <a:rPr lang="en-US" dirty="0" smtClean="0"/>
              <a:t>',</a:t>
            </a:r>
          </a:p>
          <a:p>
            <a:pPr marL="6350" indent="0" defTabSz="233363">
              <a:buNone/>
            </a:pPr>
            <a:r>
              <a:rPr lang="en-US" dirty="0"/>
              <a:t>	</a:t>
            </a:r>
            <a:r>
              <a:rPr lang="en-US" dirty="0" smtClean="0"/>
              <a:t>@</a:t>
            </a:r>
            <a:r>
              <a:rPr lang="en-US" dirty="0" err="1"/>
              <a:t>termOffsets</a:t>
            </a:r>
            <a:r>
              <a:rPr lang="en-US" dirty="0"/>
              <a:t>='false',@</a:t>
            </a:r>
            <a:r>
              <a:rPr lang="en-US" dirty="0" err="1"/>
              <a:t>omitNorms</a:t>
            </a:r>
            <a:r>
              <a:rPr lang="en-US" dirty="0"/>
              <a:t>='true'] with </a:t>
            </a:r>
            <a:endParaRPr lang="en-US" dirty="0" smtClean="0"/>
          </a:p>
          <a:p>
            <a:pPr marL="6350" indent="0" defTabSz="233363">
              <a:buNone/>
            </a:pPr>
            <a:r>
              <a:rPr lang="en-US" dirty="0"/>
              <a:t>	</a:t>
            </a:r>
            <a:r>
              <a:rPr lang="en-US" dirty="0" smtClean="0"/>
              <a:t>'{"</a:t>
            </a:r>
            <a:r>
              <a:rPr lang="en-US" dirty="0"/>
              <a:t>analyzer":{"</a:t>
            </a:r>
            <a:r>
              <a:rPr lang="en-US" dirty="0" err="1"/>
              <a:t>tokenizer</a:t>
            </a:r>
            <a:r>
              <a:rPr lang="en-US" dirty="0"/>
              <a:t>":{"class":"</a:t>
            </a:r>
            <a:r>
              <a:rPr lang="en-US" dirty="0" err="1"/>
              <a:t>solr.StandardTokenizerFactory</a:t>
            </a:r>
            <a:r>
              <a:rPr lang="en-US" dirty="0" smtClean="0"/>
              <a:t>"},</a:t>
            </a:r>
          </a:p>
          <a:p>
            <a:pPr marL="6350" indent="0" defTabSz="233363">
              <a:buNone/>
            </a:pPr>
            <a:r>
              <a:rPr lang="en-US" dirty="0"/>
              <a:t>	</a:t>
            </a:r>
            <a:r>
              <a:rPr lang="en-US" dirty="0" smtClean="0"/>
              <a:t>"</a:t>
            </a:r>
            <a:r>
              <a:rPr lang="en-US" dirty="0"/>
              <a:t>filter":{"class":"solr.SynonymFilterFactory","synonyms":"7443_my_synonyms.txt"}}}';</a:t>
            </a:r>
          </a:p>
          <a:p>
            <a:pPr marL="6350" indent="0" defTabSz="233363">
              <a:buNone/>
            </a:pPr>
            <a:endParaRPr lang="en-US" sz="1200" dirty="0"/>
          </a:p>
        </p:txBody>
      </p:sp>
    </p:spTree>
    <p:extLst>
      <p:ext uri="{BB962C8B-B14F-4D97-AF65-F5344CB8AC3E}">
        <p14:creationId xmlns:p14="http://schemas.microsoft.com/office/powerpoint/2010/main" val="3853479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Add Field, and Deploy</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23</a:t>
            </a:fld>
            <a:endParaRPr lang="uk-UA" dirty="0"/>
          </a:p>
        </p:txBody>
      </p:sp>
      <p:sp>
        <p:nvSpPr>
          <p:cNvPr id="6" name="Content Placeholder 5"/>
          <p:cNvSpPr>
            <a:spLocks noGrp="1"/>
          </p:cNvSpPr>
          <p:nvPr>
            <p:ph sz="quarter" idx="16"/>
          </p:nvPr>
        </p:nvSpPr>
        <p:spPr>
          <a:xfrm>
            <a:off x="457200" y="1001401"/>
            <a:ext cx="8229600" cy="3787769"/>
          </a:xfrm>
        </p:spPr>
        <p:txBody>
          <a:bodyPr/>
          <a:lstStyle/>
          <a:p>
            <a:pPr marL="6350" indent="0">
              <a:buNone/>
            </a:pPr>
            <a:r>
              <a:rPr lang="en-US" dirty="0"/>
              <a:t>ALTER SEARCH INDEX SCHEMA ON t1 </a:t>
            </a:r>
            <a:endParaRPr lang="en-US" dirty="0" smtClean="0"/>
          </a:p>
          <a:p>
            <a:pPr marL="6350" indent="0" defTabSz="233363">
              <a:buNone/>
            </a:pPr>
            <a:r>
              <a:rPr lang="en-US" dirty="0"/>
              <a:t>	</a:t>
            </a:r>
            <a:r>
              <a:rPr lang="en-US" dirty="0" smtClean="0"/>
              <a:t>ADD </a:t>
            </a:r>
            <a:r>
              <a:rPr lang="en-US" dirty="0" err="1"/>
              <a:t>fields.field</a:t>
            </a:r>
            <a:r>
              <a:rPr lang="en-US" dirty="0"/>
              <a:t>[@name='col3', @type='TextField_7', </a:t>
            </a:r>
            <a:endParaRPr lang="en-US" dirty="0" smtClean="0"/>
          </a:p>
          <a:p>
            <a:pPr marL="6350" indent="0" defTabSz="233363">
              <a:buNone/>
            </a:pPr>
            <a:r>
              <a:rPr lang="en-US" dirty="0"/>
              <a:t>	</a:t>
            </a:r>
            <a:r>
              <a:rPr lang="en-US" dirty="0" smtClean="0"/>
              <a:t>@</a:t>
            </a:r>
            <a:r>
              <a:rPr lang="en-US" dirty="0"/>
              <a:t>indexed='true', @</a:t>
            </a:r>
            <a:r>
              <a:rPr lang="en-US" dirty="0" err="1"/>
              <a:t>multiValued</a:t>
            </a:r>
            <a:r>
              <a:rPr lang="en-US" dirty="0"/>
              <a:t>='false', @stored='true</a:t>
            </a:r>
            <a:r>
              <a:rPr lang="en-US" dirty="0" smtClean="0"/>
              <a:t>'];</a:t>
            </a:r>
            <a:endParaRPr lang="en-US" dirty="0"/>
          </a:p>
          <a:p>
            <a:pPr marL="6350" indent="0">
              <a:buNone/>
            </a:pPr>
            <a:r>
              <a:rPr lang="en-US" dirty="0"/>
              <a:t>RELOAD  SEARCH INDEX ON t1;</a:t>
            </a:r>
          </a:p>
          <a:p>
            <a:pPr marL="6350" indent="0">
              <a:buNone/>
            </a:pPr>
            <a:r>
              <a:rPr lang="en-US" sz="1200" dirty="0"/>
              <a:t>// Warnings :</a:t>
            </a:r>
          </a:p>
          <a:p>
            <a:pPr marL="6350" indent="0">
              <a:buNone/>
            </a:pPr>
            <a:r>
              <a:rPr lang="en-US" sz="1200" dirty="0"/>
              <a:t>// Please remember this operation is DC specific and should be repeated on each desired DC</a:t>
            </a:r>
            <a:r>
              <a:rPr lang="en-US" sz="1200" dirty="0" smtClean="0"/>
              <a:t>.</a:t>
            </a:r>
            <a:endParaRPr lang="en-US" sz="1200" dirty="0"/>
          </a:p>
          <a:p>
            <a:pPr marL="6350" indent="0">
              <a:buNone/>
            </a:pPr>
            <a:r>
              <a:rPr lang="en-US" dirty="0"/>
              <a:t>REBUILD SEARCH INDEX ON t1;</a:t>
            </a:r>
          </a:p>
          <a:p>
            <a:pPr marL="6350" indent="0">
              <a:buNone/>
            </a:pPr>
            <a:r>
              <a:rPr lang="en-US" sz="1200" dirty="0"/>
              <a:t>// Warnings :</a:t>
            </a:r>
          </a:p>
          <a:p>
            <a:pPr marL="6350" indent="0">
              <a:buNone/>
            </a:pPr>
            <a:r>
              <a:rPr lang="en-US" sz="1200" dirty="0"/>
              <a:t>// Please remember this operation is DC specific and should be repeated on each desired DC.</a:t>
            </a:r>
          </a:p>
        </p:txBody>
      </p:sp>
    </p:spTree>
    <p:extLst>
      <p:ext uri="{BB962C8B-B14F-4D97-AF65-F5344CB8AC3E}">
        <p14:creationId xmlns:p14="http://schemas.microsoft.com/office/powerpoint/2010/main" val="2228200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a:t>
            </a:r>
            <a:r>
              <a:rPr lang="en-US" smtClean="0"/>
              <a:t>: Test, CQL SELECT</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24</a:t>
            </a:fld>
            <a:endParaRPr lang="uk-UA" dirty="0"/>
          </a:p>
        </p:txBody>
      </p:sp>
      <p:sp>
        <p:nvSpPr>
          <p:cNvPr id="6" name="Content Placeholder 5"/>
          <p:cNvSpPr>
            <a:spLocks noGrp="1"/>
          </p:cNvSpPr>
          <p:nvPr>
            <p:ph sz="quarter" idx="16"/>
          </p:nvPr>
        </p:nvSpPr>
        <p:spPr>
          <a:xfrm>
            <a:off x="457200" y="1037398"/>
            <a:ext cx="8229600" cy="3542916"/>
          </a:xfrm>
        </p:spPr>
        <p:txBody>
          <a:bodyPr/>
          <a:lstStyle/>
          <a:p>
            <a:pPr marL="6350" indent="0">
              <a:buNone/>
            </a:pPr>
            <a:r>
              <a:rPr lang="en-US" dirty="0"/>
              <a:t>SELECT col1, col2, col3 FROM t1 </a:t>
            </a:r>
            <a:r>
              <a:rPr lang="en-US" dirty="0" smtClean="0"/>
              <a:t>WHERE </a:t>
            </a:r>
            <a:r>
              <a:rPr lang="en-US" dirty="0" err="1"/>
              <a:t>solr_query</a:t>
            </a:r>
            <a:r>
              <a:rPr lang="en-US" dirty="0"/>
              <a:t> = '{ "q" : "col3:Dave" }' ;</a:t>
            </a:r>
          </a:p>
          <a:p>
            <a:pPr marL="6350" indent="0">
              <a:buNone/>
            </a:pPr>
            <a:r>
              <a:rPr lang="en-US" sz="1400" b="1" dirty="0">
                <a:solidFill>
                  <a:srgbClr val="00B0F0"/>
                </a:solidFill>
                <a:latin typeface="Courier New" pitchFamily="49" charset="0"/>
                <a:cs typeface="Courier New" pitchFamily="49" charset="0"/>
              </a:rPr>
              <a:t>&gt;&gt;    col1 | col2 | col3</a:t>
            </a:r>
          </a:p>
          <a:p>
            <a:pPr marL="6350" indent="0">
              <a:buNone/>
            </a:pPr>
            <a:r>
              <a:rPr lang="en-US" sz="1400" b="1" dirty="0" smtClean="0">
                <a:solidFill>
                  <a:srgbClr val="00B0F0"/>
                </a:solidFill>
                <a:latin typeface="Courier New" pitchFamily="49" charset="0"/>
                <a:cs typeface="Courier New" pitchFamily="49" charset="0"/>
              </a:rPr>
              <a:t>&gt;&gt;     </a:t>
            </a:r>
            <a:r>
              <a:rPr lang="en-US" sz="1400" b="1" dirty="0" err="1">
                <a:solidFill>
                  <a:srgbClr val="00B0F0"/>
                </a:solidFill>
                <a:latin typeface="Courier New" pitchFamily="49" charset="0"/>
                <a:cs typeface="Courier New" pitchFamily="49" charset="0"/>
              </a:rPr>
              <a:t>aaa</a:t>
            </a:r>
            <a:r>
              <a:rPr lang="en-US" sz="1400" b="1" dirty="0">
                <a:solidFill>
                  <a:srgbClr val="00B0F0"/>
                </a:solidFill>
                <a:latin typeface="Courier New" pitchFamily="49" charset="0"/>
                <a:cs typeface="Courier New" pitchFamily="49" charset="0"/>
              </a:rPr>
              <a:t> |  </a:t>
            </a:r>
            <a:r>
              <a:rPr lang="en-US" sz="1400" b="1" dirty="0" err="1">
                <a:solidFill>
                  <a:srgbClr val="00B0F0"/>
                </a:solidFill>
                <a:latin typeface="Courier New" pitchFamily="49" charset="0"/>
                <a:cs typeface="Courier New" pitchFamily="49" charset="0"/>
              </a:rPr>
              <a:t>aaa</a:t>
            </a:r>
            <a:r>
              <a:rPr lang="en-US" sz="1400" b="1" dirty="0">
                <a:solidFill>
                  <a:srgbClr val="00B0F0"/>
                </a:solidFill>
                <a:latin typeface="Courier New" pitchFamily="49" charset="0"/>
                <a:cs typeface="Courier New" pitchFamily="49" charset="0"/>
              </a:rPr>
              <a:t> | Davie</a:t>
            </a:r>
          </a:p>
          <a:p>
            <a:pPr marL="6350" indent="0">
              <a:buNone/>
            </a:pPr>
            <a:r>
              <a:rPr lang="en-US" sz="1400" b="1" dirty="0" smtClean="0">
                <a:solidFill>
                  <a:srgbClr val="00B0F0"/>
                </a:solidFill>
                <a:latin typeface="Courier New" pitchFamily="49" charset="0"/>
                <a:cs typeface="Courier New" pitchFamily="49" charset="0"/>
              </a:rPr>
              <a:t>&gt;&gt;   </a:t>
            </a:r>
            <a:r>
              <a:rPr lang="en-US" sz="1400" b="1" dirty="0">
                <a:solidFill>
                  <a:srgbClr val="00B0F0"/>
                </a:solidFill>
                <a:latin typeface="Courier New" pitchFamily="49" charset="0"/>
                <a:cs typeface="Courier New" pitchFamily="49" charset="0"/>
              </a:rPr>
              <a:t>(1 rows</a:t>
            </a:r>
            <a:r>
              <a:rPr lang="en-US" sz="1400" b="1" dirty="0" smtClean="0">
                <a:solidFill>
                  <a:srgbClr val="00B0F0"/>
                </a:solidFill>
                <a:latin typeface="Courier New" pitchFamily="49" charset="0"/>
                <a:cs typeface="Courier New" pitchFamily="49" charset="0"/>
              </a:rPr>
              <a:t>)</a:t>
            </a:r>
            <a:endParaRPr lang="en-US" sz="1400" b="1" dirty="0">
              <a:solidFill>
                <a:srgbClr val="00B0F0"/>
              </a:solidFill>
              <a:latin typeface="Courier New" pitchFamily="49" charset="0"/>
              <a:cs typeface="Courier New" pitchFamily="49" charset="0"/>
            </a:endParaRPr>
          </a:p>
          <a:p>
            <a:pPr marL="6350" indent="0">
              <a:buNone/>
            </a:pPr>
            <a:r>
              <a:rPr lang="en-US" dirty="0"/>
              <a:t>SELECT col1, col2, col3 FROM t1 </a:t>
            </a:r>
            <a:r>
              <a:rPr lang="en-US" dirty="0" smtClean="0"/>
              <a:t>WHERE </a:t>
            </a:r>
            <a:r>
              <a:rPr lang="en-US" dirty="0" err="1"/>
              <a:t>solr_query</a:t>
            </a:r>
            <a:r>
              <a:rPr lang="en-US" dirty="0"/>
              <a:t> = '{ "q" : "col3:(</a:t>
            </a:r>
            <a:r>
              <a:rPr lang="en-US" dirty="0" err="1"/>
              <a:t>Dava</a:t>
            </a:r>
            <a:r>
              <a:rPr lang="en-US" dirty="0"/>
              <a:t> Rooney)" }' ;</a:t>
            </a:r>
          </a:p>
          <a:p>
            <a:pPr marL="6350" indent="0">
              <a:buNone/>
            </a:pPr>
            <a:r>
              <a:rPr lang="en-US" sz="1400" b="1" dirty="0">
                <a:solidFill>
                  <a:srgbClr val="00B0F0"/>
                </a:solidFill>
                <a:latin typeface="Courier New" pitchFamily="49" charset="0"/>
                <a:cs typeface="Courier New" pitchFamily="49" charset="0"/>
              </a:rPr>
              <a:t>&gt;&gt;    col1 | col2 | col3</a:t>
            </a:r>
          </a:p>
          <a:p>
            <a:pPr marL="6350" indent="0">
              <a:buNone/>
            </a:pPr>
            <a:r>
              <a:rPr lang="en-US" sz="1400" b="1" dirty="0" smtClean="0">
                <a:solidFill>
                  <a:srgbClr val="00B0F0"/>
                </a:solidFill>
                <a:latin typeface="Courier New" pitchFamily="49" charset="0"/>
                <a:cs typeface="Courier New" pitchFamily="49" charset="0"/>
              </a:rPr>
              <a:t>&gt;&gt;     </a:t>
            </a:r>
            <a:r>
              <a:rPr lang="en-US" sz="1400" b="1" dirty="0" err="1">
                <a:solidFill>
                  <a:srgbClr val="00B0F0"/>
                </a:solidFill>
                <a:latin typeface="Courier New" pitchFamily="49" charset="0"/>
                <a:cs typeface="Courier New" pitchFamily="49" charset="0"/>
              </a:rPr>
              <a:t>aaa</a:t>
            </a:r>
            <a:r>
              <a:rPr lang="en-US" sz="1400" b="1" dirty="0">
                <a:solidFill>
                  <a:srgbClr val="00B0F0"/>
                </a:solidFill>
                <a:latin typeface="Courier New" pitchFamily="49" charset="0"/>
                <a:cs typeface="Courier New" pitchFamily="49" charset="0"/>
              </a:rPr>
              <a:t> |  </a:t>
            </a:r>
            <a:r>
              <a:rPr lang="en-US" sz="1400" b="1" dirty="0" err="1">
                <a:solidFill>
                  <a:srgbClr val="00B0F0"/>
                </a:solidFill>
                <a:latin typeface="Courier New" pitchFamily="49" charset="0"/>
                <a:cs typeface="Courier New" pitchFamily="49" charset="0"/>
              </a:rPr>
              <a:t>aaa</a:t>
            </a:r>
            <a:r>
              <a:rPr lang="en-US" sz="1400" b="1" dirty="0">
                <a:solidFill>
                  <a:srgbClr val="00B0F0"/>
                </a:solidFill>
                <a:latin typeface="Courier New" pitchFamily="49" charset="0"/>
                <a:cs typeface="Courier New" pitchFamily="49" charset="0"/>
              </a:rPr>
              <a:t> | Davie</a:t>
            </a:r>
          </a:p>
          <a:p>
            <a:pPr marL="6350" indent="0">
              <a:buNone/>
            </a:pPr>
            <a:r>
              <a:rPr lang="en-US" sz="1400" b="1" dirty="0" smtClean="0">
                <a:solidFill>
                  <a:srgbClr val="00B0F0"/>
                </a:solidFill>
                <a:latin typeface="Courier New" pitchFamily="49" charset="0"/>
                <a:cs typeface="Courier New" pitchFamily="49" charset="0"/>
              </a:rPr>
              <a:t>&gt;&gt;   </a:t>
            </a:r>
            <a:r>
              <a:rPr lang="en-US" sz="1400" b="1" dirty="0">
                <a:solidFill>
                  <a:srgbClr val="00B0F0"/>
                </a:solidFill>
                <a:latin typeface="Courier New" pitchFamily="49" charset="0"/>
                <a:cs typeface="Courier New" pitchFamily="49" charset="0"/>
              </a:rPr>
              <a:t>(1 rows</a:t>
            </a:r>
            <a:r>
              <a:rPr lang="en-US" sz="1400" b="1" dirty="0" smtClean="0">
                <a:solidFill>
                  <a:srgbClr val="00B0F0"/>
                </a:solidFill>
                <a:latin typeface="Courier New" pitchFamily="49" charset="0"/>
                <a:cs typeface="Courier New" pitchFamily="49" charset="0"/>
              </a:rPr>
              <a:t>)</a:t>
            </a:r>
            <a:endParaRPr lang="en-US" sz="1400" b="1" dirty="0">
              <a:solidFill>
                <a:srgbClr val="00B0F0"/>
              </a:solidFill>
              <a:latin typeface="Courier New" pitchFamily="49" charset="0"/>
              <a:cs typeface="Courier New" pitchFamily="49" charset="0"/>
            </a:endParaRPr>
          </a:p>
          <a:p>
            <a:pPr marL="6350" indent="0">
              <a:buNone/>
            </a:pPr>
            <a:r>
              <a:rPr lang="en-US" dirty="0"/>
              <a:t>SELECT col1, col2, col3 FROM t1 </a:t>
            </a:r>
            <a:r>
              <a:rPr lang="en-US" dirty="0" smtClean="0"/>
              <a:t>WHERE </a:t>
            </a:r>
            <a:r>
              <a:rPr lang="en-US" dirty="0" err="1"/>
              <a:t>solr_query</a:t>
            </a:r>
            <a:r>
              <a:rPr lang="en-US" dirty="0"/>
              <a:t> = '{ "q" : "col3:dave" }' ;</a:t>
            </a:r>
          </a:p>
          <a:p>
            <a:pPr marL="6350" indent="0">
              <a:buNone/>
            </a:pPr>
            <a:r>
              <a:rPr lang="en-US" sz="1400" b="1" dirty="0">
                <a:solidFill>
                  <a:srgbClr val="00B0F0"/>
                </a:solidFill>
                <a:latin typeface="Courier New" pitchFamily="49" charset="0"/>
                <a:cs typeface="Courier New" pitchFamily="49" charset="0"/>
              </a:rPr>
              <a:t>&gt;&gt;    col1 | col2 | col3</a:t>
            </a:r>
          </a:p>
          <a:p>
            <a:pPr marL="6350" indent="0">
              <a:buNone/>
            </a:pPr>
            <a:r>
              <a:rPr lang="en-US" sz="1400" b="1" dirty="0" smtClean="0">
                <a:solidFill>
                  <a:srgbClr val="00B0F0"/>
                </a:solidFill>
                <a:latin typeface="Courier New" pitchFamily="49" charset="0"/>
                <a:cs typeface="Courier New" pitchFamily="49" charset="0"/>
              </a:rPr>
              <a:t>&gt;&gt;   </a:t>
            </a:r>
            <a:r>
              <a:rPr lang="en-US" sz="1400" b="1" dirty="0">
                <a:solidFill>
                  <a:srgbClr val="00B0F0"/>
                </a:solidFill>
                <a:latin typeface="Courier New" pitchFamily="49" charset="0"/>
                <a:cs typeface="Courier New" pitchFamily="49" charset="0"/>
              </a:rPr>
              <a:t>(0 rows)</a:t>
            </a:r>
          </a:p>
        </p:txBody>
      </p:sp>
    </p:spTree>
    <p:extLst>
      <p:ext uri="{BB962C8B-B14F-4D97-AF65-F5344CB8AC3E}">
        <p14:creationId xmlns:p14="http://schemas.microsoft.com/office/powerpoint/2010/main" val="12509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Debugging (page 1 of 2)</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25</a:t>
            </a:fld>
            <a:endParaRPr lang="uk-UA" dirty="0"/>
          </a:p>
        </p:txBody>
      </p:sp>
      <p:sp>
        <p:nvSpPr>
          <p:cNvPr id="6" name="Content Placeholder 5"/>
          <p:cNvSpPr>
            <a:spLocks noGrp="1"/>
          </p:cNvSpPr>
          <p:nvPr>
            <p:ph sz="quarter" idx="16"/>
          </p:nvPr>
        </p:nvSpPr>
        <p:spPr>
          <a:xfrm>
            <a:off x="457200" y="1037398"/>
            <a:ext cx="8229600" cy="3542916"/>
          </a:xfrm>
        </p:spPr>
        <p:txBody>
          <a:bodyPr/>
          <a:lstStyle/>
          <a:p>
            <a:pPr marL="6350" indent="0">
              <a:buNone/>
            </a:pPr>
            <a:r>
              <a:rPr lang="en-US" dirty="0"/>
              <a:t>DESCRIBE ACTIVE  SEARCH INDEX SCHEMA ON t1;</a:t>
            </a:r>
          </a:p>
          <a:p>
            <a:pPr marL="6350" indent="0">
              <a:buNone/>
            </a:pPr>
            <a:r>
              <a:rPr lang="en-US" sz="1200" dirty="0" smtClean="0"/>
              <a:t>&gt;&gt; </a:t>
            </a:r>
            <a:r>
              <a:rPr lang="en-US" sz="1200" dirty="0"/>
              <a:t>&lt;?xml version="1.0" encoding="UTF-8" standalone="no"?&gt;</a:t>
            </a:r>
          </a:p>
          <a:p>
            <a:pPr marL="6350" indent="0">
              <a:buNone/>
            </a:pPr>
            <a:r>
              <a:rPr lang="en-US" sz="1200" dirty="0"/>
              <a:t>&gt;&gt; &lt;schema name="</a:t>
            </a:r>
            <a:r>
              <a:rPr lang="en-US" sz="1200" dirty="0" err="1"/>
              <a:t>autoSolrSchema</a:t>
            </a:r>
            <a:r>
              <a:rPr lang="en-US" sz="1200" dirty="0"/>
              <a:t>" version="1.5"&gt;</a:t>
            </a:r>
          </a:p>
          <a:p>
            <a:pPr marL="6350" indent="0">
              <a:buNone/>
            </a:pPr>
            <a:r>
              <a:rPr lang="en-US" sz="1200" dirty="0"/>
              <a:t>&gt;&gt;   &lt;types&gt;</a:t>
            </a:r>
          </a:p>
          <a:p>
            <a:pPr marL="6350" indent="0">
              <a:buNone/>
            </a:pPr>
            <a:r>
              <a:rPr lang="en-US" sz="1200" dirty="0"/>
              <a:t>&gt;&gt;     &lt;</a:t>
            </a:r>
            <a:r>
              <a:rPr lang="en-US" sz="1200" dirty="0" err="1"/>
              <a:t>fieldType</a:t>
            </a:r>
            <a:r>
              <a:rPr lang="en-US" sz="1200" dirty="0"/>
              <a:t> class="</a:t>
            </a:r>
            <a:r>
              <a:rPr lang="en-US" sz="1200" dirty="0" err="1"/>
              <a:t>org.apache.solr.schema.StrField</a:t>
            </a:r>
            <a:r>
              <a:rPr lang="en-US" sz="1200" dirty="0"/>
              <a:t>" name="</a:t>
            </a:r>
            <a:r>
              <a:rPr lang="en-US" sz="1200" dirty="0" err="1"/>
              <a:t>StrField</a:t>
            </a:r>
            <a:r>
              <a:rPr lang="en-US" sz="1200" dirty="0"/>
              <a:t>"/&gt;</a:t>
            </a:r>
          </a:p>
          <a:p>
            <a:pPr marL="6350" indent="0">
              <a:buNone/>
            </a:pPr>
            <a:r>
              <a:rPr lang="en-US" sz="1200" dirty="0"/>
              <a:t>&gt;&gt;     &lt;</a:t>
            </a:r>
            <a:r>
              <a:rPr lang="en-US" sz="1200" dirty="0" err="1"/>
              <a:t>fieldType</a:t>
            </a:r>
            <a:r>
              <a:rPr lang="en-US" sz="1200" dirty="0"/>
              <a:t> class="</a:t>
            </a:r>
            <a:r>
              <a:rPr lang="en-US" sz="1200" dirty="0" err="1"/>
              <a:t>solr.TextField</a:t>
            </a:r>
            <a:r>
              <a:rPr lang="en-US" sz="1200" dirty="0"/>
              <a:t>" name="TextField_7" </a:t>
            </a:r>
            <a:r>
              <a:rPr lang="en-US" sz="1200" dirty="0" err="1"/>
              <a:t>omitNorms</a:t>
            </a:r>
            <a:r>
              <a:rPr lang="en-US" sz="1200" dirty="0"/>
              <a:t>="true" </a:t>
            </a:r>
          </a:p>
          <a:p>
            <a:pPr marL="6350" indent="0">
              <a:buNone/>
            </a:pPr>
            <a:r>
              <a:rPr lang="en-US" sz="1200" dirty="0"/>
              <a:t>&gt;&gt;          </a:t>
            </a:r>
            <a:r>
              <a:rPr lang="en-US" sz="1200" dirty="0" err="1"/>
              <a:t>termOffsets</a:t>
            </a:r>
            <a:r>
              <a:rPr lang="en-US" sz="1200" dirty="0"/>
              <a:t>="false" </a:t>
            </a:r>
            <a:r>
              <a:rPr lang="en-US" sz="1200" dirty="0" err="1"/>
              <a:t>termPositions</a:t>
            </a:r>
            <a:r>
              <a:rPr lang="en-US" sz="1200" dirty="0"/>
              <a:t>="false" </a:t>
            </a:r>
            <a:r>
              <a:rPr lang="en-US" sz="1200" dirty="0" err="1"/>
              <a:t>termVectors</a:t>
            </a:r>
            <a:r>
              <a:rPr lang="en-US" sz="1200" dirty="0"/>
              <a:t>="false"&gt;</a:t>
            </a:r>
          </a:p>
          <a:p>
            <a:pPr marL="6350" indent="0">
              <a:buNone/>
            </a:pPr>
            <a:r>
              <a:rPr lang="en-US" sz="1200" dirty="0"/>
              <a:t>&gt;&gt;       &lt;analyzer&gt;</a:t>
            </a:r>
          </a:p>
          <a:p>
            <a:pPr marL="6350" indent="0">
              <a:buNone/>
            </a:pPr>
            <a:r>
              <a:rPr lang="en-US" sz="1200" dirty="0"/>
              <a:t>&gt;&gt;         &lt;filter class="</a:t>
            </a:r>
            <a:r>
              <a:rPr lang="en-US" sz="1200" dirty="0" err="1"/>
              <a:t>solr.SynonymFilterFactory</a:t>
            </a:r>
            <a:r>
              <a:rPr lang="en-US" sz="1200" dirty="0"/>
              <a:t>" </a:t>
            </a:r>
          </a:p>
          <a:p>
            <a:pPr marL="6350" indent="0">
              <a:buNone/>
            </a:pPr>
            <a:r>
              <a:rPr lang="en-US" sz="1200" dirty="0"/>
              <a:t>&gt;&gt;            synonyms="7443_my_synonyms.txt"/&gt;</a:t>
            </a:r>
          </a:p>
          <a:p>
            <a:pPr marL="6350" indent="0">
              <a:buNone/>
            </a:pPr>
            <a:r>
              <a:rPr lang="en-US" sz="1200" dirty="0"/>
              <a:t>&gt;&gt;         &lt;</a:t>
            </a:r>
            <a:r>
              <a:rPr lang="en-US" sz="1200" dirty="0" err="1"/>
              <a:t>tokenizer</a:t>
            </a:r>
            <a:r>
              <a:rPr lang="en-US" sz="1200" dirty="0"/>
              <a:t> class="</a:t>
            </a:r>
            <a:r>
              <a:rPr lang="en-US" sz="1200" dirty="0" err="1"/>
              <a:t>solr.StandardTokenizerFactory</a:t>
            </a:r>
            <a:r>
              <a:rPr lang="en-US" sz="1200" dirty="0"/>
              <a:t>"/&gt;</a:t>
            </a:r>
          </a:p>
          <a:p>
            <a:pPr marL="6350" indent="0">
              <a:buNone/>
            </a:pPr>
            <a:r>
              <a:rPr lang="en-US" sz="1200" dirty="0" smtClean="0"/>
              <a:t>   ...</a:t>
            </a:r>
            <a:endParaRPr lang="en-US" sz="1200" dirty="0"/>
          </a:p>
        </p:txBody>
      </p:sp>
    </p:spTree>
    <p:extLst>
      <p:ext uri="{BB962C8B-B14F-4D97-AF65-F5344CB8AC3E}">
        <p14:creationId xmlns:p14="http://schemas.microsoft.com/office/powerpoint/2010/main" val="223823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 Debugging (page 2 of 2)</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26</a:t>
            </a:fld>
            <a:endParaRPr lang="uk-UA" dirty="0"/>
          </a:p>
        </p:txBody>
      </p:sp>
      <p:sp>
        <p:nvSpPr>
          <p:cNvPr id="6" name="Content Placeholder 5"/>
          <p:cNvSpPr>
            <a:spLocks noGrp="1"/>
          </p:cNvSpPr>
          <p:nvPr>
            <p:ph sz="quarter" idx="16"/>
          </p:nvPr>
        </p:nvSpPr>
        <p:spPr>
          <a:xfrm>
            <a:off x="457200" y="945958"/>
            <a:ext cx="8229600" cy="3542916"/>
          </a:xfrm>
        </p:spPr>
        <p:txBody>
          <a:bodyPr/>
          <a:lstStyle/>
          <a:p>
            <a:pPr marL="6350" indent="0">
              <a:buNone/>
            </a:pPr>
            <a:r>
              <a:rPr lang="en-US" sz="1200" dirty="0" smtClean="0"/>
              <a:t>   ...</a:t>
            </a:r>
          </a:p>
          <a:p>
            <a:pPr marL="6350" indent="0">
              <a:buNone/>
            </a:pPr>
            <a:r>
              <a:rPr lang="en-US" sz="1200" dirty="0" smtClean="0"/>
              <a:t>&gt;&gt;       &lt;/analyzer&gt;</a:t>
            </a:r>
          </a:p>
          <a:p>
            <a:pPr marL="6350" indent="0">
              <a:buNone/>
            </a:pPr>
            <a:r>
              <a:rPr lang="en-US" sz="1200" dirty="0" smtClean="0"/>
              <a:t>&gt;&gt;     &lt;/</a:t>
            </a:r>
            <a:r>
              <a:rPr lang="en-US" sz="1200" dirty="0" err="1" smtClean="0"/>
              <a:t>fieldType</a:t>
            </a:r>
            <a:r>
              <a:rPr lang="en-US" sz="1200" dirty="0" smtClean="0"/>
              <a:t>&gt;</a:t>
            </a:r>
          </a:p>
          <a:p>
            <a:pPr marL="6350" indent="0">
              <a:buNone/>
            </a:pPr>
            <a:r>
              <a:rPr lang="en-US" sz="1200" dirty="0" smtClean="0"/>
              <a:t>&gt;&gt;   &lt;/types&gt;</a:t>
            </a:r>
          </a:p>
          <a:p>
            <a:pPr marL="6350" indent="0">
              <a:buNone/>
            </a:pPr>
            <a:r>
              <a:rPr lang="en-US" sz="1200" dirty="0" smtClean="0"/>
              <a:t>&gt;&gt;   &lt;fields&gt;</a:t>
            </a:r>
          </a:p>
          <a:p>
            <a:pPr marL="6350" indent="0">
              <a:buNone/>
            </a:pPr>
            <a:r>
              <a:rPr lang="en-US" sz="1200" dirty="0" smtClean="0"/>
              <a:t>&gt;&gt;     &lt;field indexed="true" </a:t>
            </a:r>
            <a:r>
              <a:rPr lang="en-US" sz="1200" dirty="0" err="1" smtClean="0"/>
              <a:t>multiValued</a:t>
            </a:r>
            <a:r>
              <a:rPr lang="en-US" sz="1200" dirty="0" smtClean="0"/>
              <a:t>="false" name="col1" type="</a:t>
            </a:r>
            <a:r>
              <a:rPr lang="en-US" sz="1200" dirty="0" err="1" smtClean="0"/>
              <a:t>StrField</a:t>
            </a:r>
            <a:r>
              <a:rPr lang="en-US" sz="1200" dirty="0" smtClean="0"/>
              <a:t>"/&gt;</a:t>
            </a:r>
          </a:p>
          <a:p>
            <a:pPr marL="6350" indent="0">
              <a:buNone/>
            </a:pPr>
            <a:r>
              <a:rPr lang="en-US" sz="1200" dirty="0" smtClean="0"/>
              <a:t>&gt;&gt;     &lt;field indexed="true" </a:t>
            </a:r>
            <a:r>
              <a:rPr lang="en-US" sz="1200" dirty="0" err="1" smtClean="0"/>
              <a:t>multiValued</a:t>
            </a:r>
            <a:r>
              <a:rPr lang="en-US" sz="1200" dirty="0" smtClean="0"/>
              <a:t>="false" name="col2" type="</a:t>
            </a:r>
            <a:r>
              <a:rPr lang="en-US" sz="1200" dirty="0" err="1" smtClean="0"/>
              <a:t>StrField</a:t>
            </a:r>
            <a:r>
              <a:rPr lang="en-US" sz="1200" dirty="0" smtClean="0"/>
              <a:t>"/&gt;</a:t>
            </a:r>
          </a:p>
          <a:p>
            <a:pPr marL="6350" indent="0">
              <a:buNone/>
            </a:pPr>
            <a:r>
              <a:rPr lang="en-US" sz="1200" dirty="0" smtClean="0"/>
              <a:t>&gt;&gt;     &lt;field indexed="true" </a:t>
            </a:r>
            <a:r>
              <a:rPr lang="en-US" sz="1200" dirty="0" err="1" smtClean="0"/>
              <a:t>multiValued</a:t>
            </a:r>
            <a:r>
              <a:rPr lang="en-US" sz="1200" dirty="0" smtClean="0"/>
              <a:t>="false" name="col3" stored="true" </a:t>
            </a:r>
          </a:p>
          <a:p>
            <a:pPr marL="6350" indent="0">
              <a:buNone/>
            </a:pPr>
            <a:r>
              <a:rPr lang="en-US" sz="1200" dirty="0" smtClean="0"/>
              <a:t>&gt;&gt;        type="TextField_7"/&gt;</a:t>
            </a:r>
          </a:p>
          <a:p>
            <a:pPr marL="6350" indent="0">
              <a:buNone/>
            </a:pPr>
            <a:r>
              <a:rPr lang="en-US" sz="1200" dirty="0" smtClean="0"/>
              <a:t>&gt;&gt;   &lt;/fields&gt;</a:t>
            </a:r>
          </a:p>
          <a:p>
            <a:pPr marL="6350" indent="0">
              <a:buNone/>
            </a:pPr>
            <a:r>
              <a:rPr lang="en-US" sz="1200" dirty="0" smtClean="0"/>
              <a:t>&gt;&gt;   &lt;</a:t>
            </a:r>
            <a:r>
              <a:rPr lang="en-US" sz="1200" dirty="0" err="1" smtClean="0"/>
              <a:t>uniqueKey</a:t>
            </a:r>
            <a:r>
              <a:rPr lang="en-US" sz="1200" dirty="0" smtClean="0"/>
              <a:t>&gt;(col1,col2)&lt;/</a:t>
            </a:r>
            <a:r>
              <a:rPr lang="en-US" sz="1200" dirty="0" err="1" smtClean="0"/>
              <a:t>uniqueKey</a:t>
            </a:r>
            <a:r>
              <a:rPr lang="en-US" sz="1200" dirty="0" smtClean="0"/>
              <a:t>&gt;</a:t>
            </a:r>
          </a:p>
          <a:p>
            <a:pPr marL="6350" indent="0">
              <a:buNone/>
            </a:pPr>
            <a:r>
              <a:rPr lang="en-US" sz="1200" dirty="0" smtClean="0"/>
              <a:t>&gt;&gt; &lt;/schema&gt;</a:t>
            </a:r>
            <a:endParaRPr lang="en-US" sz="1200" dirty="0"/>
          </a:p>
        </p:txBody>
      </p:sp>
    </p:spTree>
    <p:extLst>
      <p:ext uri="{BB962C8B-B14F-4D97-AF65-F5344CB8AC3E}">
        <p14:creationId xmlns:p14="http://schemas.microsoft.com/office/powerpoint/2010/main" val="854152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Synonym, case </a:t>
            </a:r>
            <a:r>
              <a:rPr lang="en-US" dirty="0" smtClean="0"/>
              <a:t>sensitive, </a:t>
            </a:r>
            <a:r>
              <a:rPr lang="en-US" sz="2400" dirty="0" smtClean="0"/>
              <a:t>Review</a:t>
            </a:r>
            <a:endParaRPr lang="en-US" sz="2400" dirty="0"/>
          </a:p>
          <a:p>
            <a:endParaRPr lang="en-US" dirty="0"/>
          </a:p>
        </p:txBody>
      </p:sp>
      <p:sp>
        <p:nvSpPr>
          <p:cNvPr id="6" name="Title 5"/>
          <p:cNvSpPr>
            <a:spLocks noGrp="1"/>
          </p:cNvSpPr>
          <p:nvPr>
            <p:ph type="title"/>
          </p:nvPr>
        </p:nvSpPr>
        <p:spPr/>
        <p:txBody>
          <a:bodyPr/>
          <a:lstStyle/>
          <a:p>
            <a:r>
              <a:rPr lang="en-US" dirty="0" smtClean="0"/>
              <a:t>End to End Example:</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27</a:t>
            </a:fld>
            <a:endParaRPr lang="uk-UA"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3"/>
          <p:cNvSpPr txBox="1">
            <a:spLocks/>
          </p:cNvSpPr>
          <p:nvPr/>
        </p:nvSpPr>
        <p:spPr>
          <a:xfrm>
            <a:off x="4477579" y="472351"/>
            <a:ext cx="4438996" cy="221949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smtClean="0"/>
              <a:t>CREATE SEARCH INDEX ... </a:t>
            </a:r>
            <a:r>
              <a:rPr lang="en-US" sz="1800" dirty="0" smtClean="0">
                <a:solidFill>
                  <a:srgbClr val="00B0F0"/>
                </a:solidFill>
              </a:rPr>
              <a:t>(PK)</a:t>
            </a:r>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Synonym -&gt; </a:t>
            </a:r>
            <a:r>
              <a:rPr lang="en-US" sz="1800" dirty="0" err="1" smtClean="0"/>
              <a:t>dsetool</a:t>
            </a:r>
            <a:r>
              <a:rPr lang="en-US" sz="1800" dirty="0" smtClean="0"/>
              <a:t> </a:t>
            </a:r>
            <a:r>
              <a:rPr lang="en-US" sz="1800" dirty="0" err="1" smtClean="0"/>
              <a:t>write_resource</a:t>
            </a:r>
            <a:endParaRPr lang="en-US" sz="1800" dirty="0" smtClean="0"/>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ALTER ... ADD </a:t>
            </a:r>
            <a:r>
              <a:rPr lang="en-US" sz="1800" dirty="0" err="1" smtClean="0"/>
              <a:t>types.fieldType</a:t>
            </a:r>
            <a:r>
              <a:rPr lang="en-US" sz="1800" dirty="0" smtClean="0"/>
              <a:t> ...</a:t>
            </a:r>
          </a:p>
          <a:p>
            <a:pPr marL="285750" indent="-285750">
              <a:buFont typeface="Arial" pitchFamily="34" charset="0"/>
              <a:buChar char="•"/>
            </a:pPr>
            <a:r>
              <a:rPr lang="en-US" sz="1800" dirty="0" smtClean="0"/>
              <a:t>ALTER ... ADD </a:t>
            </a:r>
            <a:r>
              <a:rPr lang="en-US" sz="1800" dirty="0" err="1" smtClean="0"/>
              <a:t>fields.field</a:t>
            </a:r>
            <a:r>
              <a:rPr lang="en-US" sz="1800" dirty="0" smtClean="0"/>
              <a:t> ...</a:t>
            </a:r>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(deploy)</a:t>
            </a:r>
          </a:p>
          <a:p>
            <a:pPr marL="285750" indent="-285750">
              <a:buFont typeface="Arial" pitchFamily="34" charset="0"/>
              <a:buChar char="•"/>
            </a:pPr>
            <a:endParaRPr lang="en-US" sz="1800" dirty="0"/>
          </a:p>
          <a:p>
            <a:pPr marL="285750" indent="-285750">
              <a:buFont typeface="Arial" pitchFamily="34" charset="0"/>
              <a:buChar char="•"/>
            </a:pPr>
            <a:r>
              <a:rPr lang="en-US" sz="1800" dirty="0" smtClean="0"/>
              <a:t>Case insensitive ?  (Next page)</a:t>
            </a:r>
            <a:endParaRPr lang="en-US" sz="1800" dirty="0"/>
          </a:p>
        </p:txBody>
      </p:sp>
    </p:spTree>
    <p:extLst>
      <p:ext uri="{BB962C8B-B14F-4D97-AF65-F5344CB8AC3E}">
        <p14:creationId xmlns:p14="http://schemas.microsoft.com/office/powerpoint/2010/main" val="2397495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350"/>
            <a:ext cx="8229600" cy="548048"/>
          </a:xfrm>
        </p:spPr>
        <p:txBody>
          <a:bodyPr/>
          <a:lstStyle/>
          <a:p>
            <a:r>
              <a:rPr lang="en-US" dirty="0" smtClean="0"/>
              <a:t>Two code fragments: Lower case, and multiple filters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28</a:t>
            </a:fld>
            <a:endParaRPr lang="uk-UA" dirty="0"/>
          </a:p>
        </p:txBody>
      </p:sp>
      <p:sp>
        <p:nvSpPr>
          <p:cNvPr id="6" name="Content Placeholder 5"/>
          <p:cNvSpPr>
            <a:spLocks noGrp="1"/>
          </p:cNvSpPr>
          <p:nvPr>
            <p:ph sz="quarter" idx="16"/>
          </p:nvPr>
        </p:nvSpPr>
        <p:spPr>
          <a:xfrm>
            <a:off x="274320" y="1037398"/>
            <a:ext cx="8229600" cy="3542916"/>
          </a:xfrm>
        </p:spPr>
        <p:txBody>
          <a:bodyPr/>
          <a:lstStyle/>
          <a:p>
            <a:pPr marL="6350" indent="0">
              <a:buNone/>
            </a:pPr>
            <a:r>
              <a:rPr lang="en-US" dirty="0"/>
              <a:t>ALTER SEARCH INDEX SCHEMA ON t2 </a:t>
            </a:r>
            <a:endParaRPr lang="en-US" dirty="0" smtClean="0"/>
          </a:p>
          <a:p>
            <a:pPr marL="6350" indent="0" defTabSz="233363">
              <a:buNone/>
            </a:pPr>
            <a:r>
              <a:rPr lang="en-US" dirty="0"/>
              <a:t>	</a:t>
            </a:r>
            <a:r>
              <a:rPr lang="en-US" dirty="0" smtClean="0"/>
              <a:t>ADD </a:t>
            </a:r>
            <a:r>
              <a:rPr lang="en-US" dirty="0"/>
              <a:t>fieldType[@name='TextField44',class=</a:t>
            </a:r>
            <a:r>
              <a:rPr lang="en-US" dirty="0" smtClean="0"/>
              <a:t>'</a:t>
            </a:r>
            <a:r>
              <a:rPr lang="en-US" dirty="0" err="1" smtClean="0"/>
              <a:t>solr.TextField</a:t>
            </a:r>
            <a:r>
              <a:rPr lang="en-US" dirty="0" smtClean="0"/>
              <a:t>‘]</a:t>
            </a:r>
          </a:p>
          <a:p>
            <a:pPr marL="6350" indent="0" defTabSz="233363">
              <a:buNone/>
            </a:pPr>
            <a:r>
              <a:rPr lang="en-US" dirty="0"/>
              <a:t>	</a:t>
            </a:r>
            <a:r>
              <a:rPr lang="en-US" dirty="0" smtClean="0"/>
              <a:t>WITH </a:t>
            </a:r>
            <a:r>
              <a:rPr lang="en-US" dirty="0"/>
              <a:t>'{"analyzer":{"tokenizer":{"class":"solr.StandardTokenizerFactory"}, </a:t>
            </a:r>
            <a:endParaRPr lang="en-US" dirty="0" smtClean="0"/>
          </a:p>
          <a:p>
            <a:pPr marL="6350" indent="0" defTabSz="233363">
              <a:buNone/>
            </a:pPr>
            <a:r>
              <a:rPr lang="en-US" dirty="0"/>
              <a:t>	</a:t>
            </a:r>
            <a:r>
              <a:rPr lang="en-US" dirty="0" smtClean="0"/>
              <a:t>"</a:t>
            </a:r>
            <a:r>
              <a:rPr lang="en-US" dirty="0"/>
              <a:t>filter":{"class":"</a:t>
            </a:r>
            <a:r>
              <a:rPr lang="en-US" dirty="0" err="1"/>
              <a:t>solr.LowerCaseFilterFactory</a:t>
            </a:r>
            <a:r>
              <a:rPr lang="en-US" dirty="0" smtClean="0"/>
              <a:t>"}}}';</a:t>
            </a:r>
          </a:p>
          <a:p>
            <a:pPr marL="6350" indent="0" defTabSz="233363">
              <a:buNone/>
            </a:pPr>
            <a:endParaRPr lang="en-US" dirty="0" smtClean="0"/>
          </a:p>
          <a:p>
            <a:pPr marL="6350" indent="0" defTabSz="233363">
              <a:buNone/>
            </a:pPr>
            <a:r>
              <a:rPr lang="en-US" dirty="0" smtClean="0"/>
              <a:t>ALTER </a:t>
            </a:r>
            <a:r>
              <a:rPr lang="en-US" dirty="0"/>
              <a:t>SEARCH INDEX SCHEMA ON t2 </a:t>
            </a:r>
            <a:endParaRPr lang="en-US" dirty="0" smtClean="0"/>
          </a:p>
          <a:p>
            <a:pPr marL="6350" indent="0" defTabSz="233363">
              <a:buNone/>
            </a:pPr>
            <a:r>
              <a:rPr lang="en-US" dirty="0"/>
              <a:t>	</a:t>
            </a:r>
            <a:r>
              <a:rPr lang="en-US" dirty="0" smtClean="0"/>
              <a:t>ADD </a:t>
            </a:r>
            <a:r>
              <a:rPr lang="en-US" dirty="0"/>
              <a:t>fieldType[@name='TextField41',class='solr.TextField'] </a:t>
            </a:r>
            <a:endParaRPr lang="en-US" dirty="0" smtClean="0"/>
          </a:p>
          <a:p>
            <a:pPr marL="6350" indent="0" defTabSz="233363">
              <a:buNone/>
            </a:pPr>
            <a:r>
              <a:rPr lang="en-US" dirty="0"/>
              <a:t>	</a:t>
            </a:r>
            <a:r>
              <a:rPr lang="en-US" dirty="0" smtClean="0"/>
              <a:t>WITH </a:t>
            </a:r>
            <a:r>
              <a:rPr lang="en-US" dirty="0"/>
              <a:t>'{"analyzer":{"tokenizer":{"class":"</a:t>
            </a:r>
            <a:r>
              <a:rPr lang="en-US" dirty="0" err="1"/>
              <a:t>solr.StandardTokenizerFactory</a:t>
            </a:r>
            <a:r>
              <a:rPr lang="en-US" dirty="0" smtClean="0"/>
              <a:t>"},</a:t>
            </a:r>
          </a:p>
          <a:p>
            <a:pPr marL="6350" indent="0" defTabSz="233363">
              <a:buNone/>
            </a:pPr>
            <a:r>
              <a:rPr lang="en-US" dirty="0"/>
              <a:t>	</a:t>
            </a:r>
            <a:r>
              <a:rPr lang="en-US" dirty="0" smtClean="0"/>
              <a:t>"</a:t>
            </a:r>
            <a:r>
              <a:rPr lang="en-US" dirty="0"/>
              <a:t>filter":[{"class":"</a:t>
            </a:r>
            <a:r>
              <a:rPr lang="en-US" dirty="0" err="1"/>
              <a:t>solr.LowerCaseFilterFactory</a:t>
            </a:r>
            <a:r>
              <a:rPr lang="en-US" dirty="0" smtClean="0"/>
              <a:t>"},</a:t>
            </a:r>
          </a:p>
          <a:p>
            <a:pPr marL="6350" indent="0" defTabSz="233363">
              <a:buNone/>
            </a:pPr>
            <a:r>
              <a:rPr lang="en-US" dirty="0"/>
              <a:t>	</a:t>
            </a:r>
            <a:r>
              <a:rPr lang="en-US" dirty="0" smtClean="0"/>
              <a:t>{"</a:t>
            </a:r>
            <a:r>
              <a:rPr lang="en-US" dirty="0"/>
              <a:t>class":"solr.EnglishMinimalStemFilterFactory"}]}}';</a:t>
            </a:r>
            <a:endParaRPr lang="en-US" sz="1200" dirty="0"/>
          </a:p>
        </p:txBody>
      </p:sp>
    </p:spTree>
    <p:extLst>
      <p:ext uri="{BB962C8B-B14F-4D97-AF65-F5344CB8AC3E}">
        <p14:creationId xmlns:p14="http://schemas.microsoft.com/office/powerpoint/2010/main" val="112991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29</a:t>
            </a:fld>
            <a:endParaRPr lang="uk-UA" dirty="0"/>
          </a:p>
        </p:txBody>
      </p:sp>
      <p:sp>
        <p:nvSpPr>
          <p:cNvPr id="3" name="Date Placeholder 2"/>
          <p:cNvSpPr>
            <a:spLocks noGrp="1"/>
          </p:cNvSpPr>
          <p:nvPr>
            <p:ph type="dt" sz="half" idx="12"/>
          </p:nvPr>
        </p:nvSpPr>
        <p:spPr/>
        <p:txBody>
          <a:bodyPr/>
          <a:lstStyle/>
          <a:p>
            <a:r>
              <a:rPr lang="en-US" smtClean="0"/>
              <a:t>© DataStax, All Rights Reserved. Confidential.</a:t>
            </a:r>
            <a:endParaRPr lang="en-US" dirty="0"/>
          </a:p>
        </p:txBody>
      </p:sp>
      <p:sp>
        <p:nvSpPr>
          <p:cNvPr id="6" name="Title 1"/>
          <p:cNvSpPr>
            <a:spLocks noGrp="1"/>
          </p:cNvSpPr>
          <p:nvPr>
            <p:ph type="title"/>
          </p:nvPr>
        </p:nvSpPr>
        <p:spPr>
          <a:xfrm>
            <a:off x="457200" y="1927314"/>
            <a:ext cx="8229600" cy="857250"/>
          </a:xfrm>
        </p:spPr>
        <p:txBody>
          <a:bodyPr/>
          <a:lstStyle/>
          <a:p>
            <a:r>
              <a:rPr lang="en-US" dirty="0" smtClean="0"/>
              <a:t>End of Module:</a:t>
            </a:r>
            <a:endParaRPr lang="en-US" dirty="0"/>
          </a:p>
        </p:txBody>
      </p:sp>
    </p:spTree>
    <p:extLst>
      <p:ext uri="{BB962C8B-B14F-4D97-AF65-F5344CB8AC3E}">
        <p14:creationId xmlns:p14="http://schemas.microsoft.com/office/powerpoint/2010/main" val="264909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06" y="3082199"/>
            <a:ext cx="1536700"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p:nvPr>
        </p:nvSpPr>
        <p:spPr/>
        <p:txBody>
          <a:bodyPr/>
          <a:lstStyle/>
          <a:p>
            <a:r>
              <a:rPr lang="en-US" dirty="0" smtClean="0"/>
              <a:t>Discussion Lab: Which DSE Functional Area</a:t>
            </a:r>
            <a:endParaRPr lang="en-US" dirty="0"/>
          </a:p>
        </p:txBody>
      </p:sp>
      <p:sp>
        <p:nvSpPr>
          <p:cNvPr id="5" name="Date Placeholder 4"/>
          <p:cNvSpPr>
            <a:spLocks noGrp="1"/>
          </p:cNvSpPr>
          <p:nvPr>
            <p:ph type="dt" sz="half" idx="18"/>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000-DTSE-Search-7443-60-DU-</a:t>
            </a:r>
            <a:fld id="{5A6FB346-E907-314D-8DE1-ECD2B2B6AA1B}" type="slidenum">
              <a:rPr lang="uk-UA" smtClean="0"/>
              <a:pPr/>
              <a:t>3</a:t>
            </a:fld>
            <a:endParaRPr lang="uk-UA"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6" y="1213494"/>
            <a:ext cx="1502179" cy="94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55728" y="1970335"/>
            <a:ext cx="1492716" cy="369332"/>
          </a:xfrm>
          <a:prstGeom prst="rect">
            <a:avLst/>
          </a:prstGeom>
          <a:noFill/>
        </p:spPr>
        <p:txBody>
          <a:bodyPr wrap="none" rtlCol="0">
            <a:spAutoFit/>
          </a:bodyPr>
          <a:lstStyle/>
          <a:p>
            <a:r>
              <a:rPr lang="en-US" sz="1800" b="1" dirty="0" smtClean="0"/>
              <a:t>DSE Search</a:t>
            </a:r>
          </a:p>
        </p:txBody>
      </p:sp>
      <p:sp>
        <p:nvSpPr>
          <p:cNvPr id="12" name="TextBox 11"/>
          <p:cNvSpPr txBox="1"/>
          <p:nvPr/>
        </p:nvSpPr>
        <p:spPr>
          <a:xfrm>
            <a:off x="563072" y="2781155"/>
            <a:ext cx="1249060" cy="369332"/>
          </a:xfrm>
          <a:prstGeom prst="rect">
            <a:avLst/>
          </a:prstGeom>
          <a:noFill/>
        </p:spPr>
        <p:txBody>
          <a:bodyPr wrap="none" rtlCol="0">
            <a:spAutoFit/>
          </a:bodyPr>
          <a:lstStyle/>
          <a:p>
            <a:r>
              <a:rPr lang="en-US" sz="1800" b="1" dirty="0" smtClean="0"/>
              <a:t>DSE Core</a:t>
            </a:r>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06" y="1616786"/>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06" y="3440044"/>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956565" y="1122054"/>
            <a:ext cx="2730235" cy="369332"/>
          </a:xfrm>
          <a:prstGeom prst="rect">
            <a:avLst/>
          </a:prstGeom>
          <a:noFill/>
        </p:spPr>
        <p:txBody>
          <a:bodyPr wrap="none" rtlCol="0">
            <a:spAutoFit/>
          </a:bodyPr>
          <a:lstStyle/>
          <a:p>
            <a:r>
              <a:rPr lang="en-US" sz="1800" b="1" dirty="0" smtClean="0">
                <a:solidFill>
                  <a:srgbClr val="0070C0"/>
                </a:solidFill>
              </a:rPr>
              <a:t>100-250+ </a:t>
            </a:r>
            <a:r>
              <a:rPr lang="en-US" sz="1800" b="1" dirty="0" err="1" smtClean="0">
                <a:solidFill>
                  <a:srgbClr val="0070C0"/>
                </a:solidFill>
              </a:rPr>
              <a:t>ms</a:t>
            </a:r>
            <a:r>
              <a:rPr lang="en-US" sz="1800" b="1" dirty="0" smtClean="0">
                <a:solidFill>
                  <a:srgbClr val="0070C0"/>
                </a:solidFill>
              </a:rPr>
              <a:t> Response</a:t>
            </a:r>
          </a:p>
        </p:txBody>
      </p:sp>
      <p:sp>
        <p:nvSpPr>
          <p:cNvPr id="19" name="TextBox 18"/>
          <p:cNvSpPr txBox="1"/>
          <p:nvPr/>
        </p:nvSpPr>
        <p:spPr>
          <a:xfrm>
            <a:off x="5956565" y="1592567"/>
            <a:ext cx="2274982" cy="369332"/>
          </a:xfrm>
          <a:prstGeom prst="rect">
            <a:avLst/>
          </a:prstGeom>
          <a:noFill/>
        </p:spPr>
        <p:txBody>
          <a:bodyPr wrap="none" rtlCol="0">
            <a:spAutoFit/>
          </a:bodyPr>
          <a:lstStyle/>
          <a:p>
            <a:r>
              <a:rPr lang="en-US" sz="1800" b="1" dirty="0" smtClean="0">
                <a:solidFill>
                  <a:srgbClr val="0070C0"/>
                </a:solidFill>
              </a:rPr>
              <a:t> 0-10 </a:t>
            </a:r>
            <a:r>
              <a:rPr lang="en-US" sz="1800" b="1" dirty="0" err="1" smtClean="0">
                <a:solidFill>
                  <a:srgbClr val="0070C0"/>
                </a:solidFill>
              </a:rPr>
              <a:t>ms</a:t>
            </a:r>
            <a:r>
              <a:rPr lang="en-US" sz="1800" b="1" dirty="0" smtClean="0">
                <a:solidFill>
                  <a:srgbClr val="0070C0"/>
                </a:solidFill>
              </a:rPr>
              <a:t> Response</a:t>
            </a:r>
          </a:p>
        </p:txBody>
      </p:sp>
      <p:sp>
        <p:nvSpPr>
          <p:cNvPr id="20" name="TextBox 19"/>
          <p:cNvSpPr txBox="1"/>
          <p:nvPr/>
        </p:nvSpPr>
        <p:spPr>
          <a:xfrm>
            <a:off x="5956565" y="2544824"/>
            <a:ext cx="2874505" cy="369332"/>
          </a:xfrm>
          <a:prstGeom prst="rect">
            <a:avLst/>
          </a:prstGeom>
          <a:noFill/>
        </p:spPr>
        <p:txBody>
          <a:bodyPr wrap="none" rtlCol="0">
            <a:spAutoFit/>
          </a:bodyPr>
          <a:lstStyle/>
          <a:p>
            <a:r>
              <a:rPr lang="en-US" sz="1800" b="1" dirty="0" smtClean="0">
                <a:solidFill>
                  <a:srgbClr val="0070C0"/>
                </a:solidFill>
              </a:rPr>
              <a:t>Near Match </a:t>
            </a:r>
            <a:r>
              <a:rPr lang="en-US" b="1" dirty="0" smtClean="0">
                <a:solidFill>
                  <a:srgbClr val="0070C0"/>
                </a:solidFill>
              </a:rPr>
              <a:t>(or exact match)</a:t>
            </a:r>
          </a:p>
        </p:txBody>
      </p:sp>
      <p:sp>
        <p:nvSpPr>
          <p:cNvPr id="21" name="TextBox 20"/>
          <p:cNvSpPr txBox="1"/>
          <p:nvPr/>
        </p:nvSpPr>
        <p:spPr>
          <a:xfrm>
            <a:off x="5956565" y="2063080"/>
            <a:ext cx="1531188" cy="369332"/>
          </a:xfrm>
          <a:prstGeom prst="rect">
            <a:avLst/>
          </a:prstGeom>
          <a:noFill/>
        </p:spPr>
        <p:txBody>
          <a:bodyPr wrap="none" rtlCol="0">
            <a:spAutoFit/>
          </a:bodyPr>
          <a:lstStyle/>
          <a:p>
            <a:r>
              <a:rPr lang="en-US" sz="1800" b="1" dirty="0" smtClean="0">
                <a:solidFill>
                  <a:srgbClr val="0070C0"/>
                </a:solidFill>
              </a:rPr>
              <a:t>Exact Match</a:t>
            </a:r>
          </a:p>
        </p:txBody>
      </p:sp>
      <p:sp>
        <p:nvSpPr>
          <p:cNvPr id="22" name="TextBox 21"/>
          <p:cNvSpPr txBox="1"/>
          <p:nvPr/>
        </p:nvSpPr>
        <p:spPr>
          <a:xfrm>
            <a:off x="5956565" y="3004106"/>
            <a:ext cx="1415772" cy="369332"/>
          </a:xfrm>
          <a:prstGeom prst="rect">
            <a:avLst/>
          </a:prstGeom>
          <a:noFill/>
        </p:spPr>
        <p:txBody>
          <a:bodyPr wrap="none" rtlCol="0">
            <a:spAutoFit/>
          </a:bodyPr>
          <a:lstStyle/>
          <a:p>
            <a:r>
              <a:rPr lang="en-US" sz="1800" b="1" dirty="0" smtClean="0">
                <a:solidFill>
                  <a:srgbClr val="0070C0"/>
                </a:solidFill>
              </a:rPr>
              <a:t>Hash Index</a:t>
            </a:r>
          </a:p>
        </p:txBody>
      </p:sp>
      <p:sp>
        <p:nvSpPr>
          <p:cNvPr id="23" name="TextBox 22"/>
          <p:cNvSpPr txBox="1"/>
          <p:nvPr/>
        </p:nvSpPr>
        <p:spPr>
          <a:xfrm>
            <a:off x="5956565" y="3474619"/>
            <a:ext cx="2403222" cy="369332"/>
          </a:xfrm>
          <a:prstGeom prst="rect">
            <a:avLst/>
          </a:prstGeom>
          <a:noFill/>
        </p:spPr>
        <p:txBody>
          <a:bodyPr wrap="none" rtlCol="0">
            <a:spAutoFit/>
          </a:bodyPr>
          <a:lstStyle/>
          <a:p>
            <a:r>
              <a:rPr lang="en-US" sz="1800" b="1" dirty="0" err="1" smtClean="0">
                <a:solidFill>
                  <a:srgbClr val="0070C0"/>
                </a:solidFill>
              </a:rPr>
              <a:t>Tf-Idf</a:t>
            </a:r>
            <a:r>
              <a:rPr lang="en-US" sz="1800" b="1" dirty="0" smtClean="0">
                <a:solidFill>
                  <a:srgbClr val="0070C0"/>
                </a:solidFill>
              </a:rPr>
              <a:t> (bitmap) Index</a:t>
            </a:r>
          </a:p>
        </p:txBody>
      </p:sp>
      <p:sp>
        <p:nvSpPr>
          <p:cNvPr id="24" name="TextBox 23"/>
          <p:cNvSpPr txBox="1"/>
          <p:nvPr/>
        </p:nvSpPr>
        <p:spPr>
          <a:xfrm>
            <a:off x="5956565" y="3945135"/>
            <a:ext cx="2621230" cy="369332"/>
          </a:xfrm>
          <a:prstGeom prst="rect">
            <a:avLst/>
          </a:prstGeom>
          <a:noFill/>
        </p:spPr>
        <p:txBody>
          <a:bodyPr wrap="none" rtlCol="0">
            <a:spAutoFit/>
          </a:bodyPr>
          <a:lstStyle/>
          <a:p>
            <a:r>
              <a:rPr lang="en-US" sz="1800" b="1" dirty="0" smtClean="0">
                <a:solidFill>
                  <a:srgbClr val="0070C0"/>
                </a:solidFill>
              </a:rPr>
              <a:t>New Query Predicates</a:t>
            </a:r>
          </a:p>
        </p:txBody>
      </p:sp>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077" y="1112898"/>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841" y="1583411"/>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602" y="2066130"/>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602" y="253359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077" y="2994950"/>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077" y="346546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602" y="394039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urved Connector 9"/>
          <p:cNvCxnSpPr/>
          <p:nvPr/>
        </p:nvCxnSpPr>
        <p:spPr>
          <a:xfrm rot="10800000" flipV="1">
            <a:off x="2949851" y="1777233"/>
            <a:ext cx="2817473" cy="1877474"/>
          </a:xfrm>
          <a:prstGeom prst="curvedConnector3">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729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a:t>
            </a:r>
            <a:endParaRPr lang="en-US" dirty="0"/>
          </a:p>
        </p:txBody>
      </p:sp>
      <p:sp>
        <p:nvSpPr>
          <p:cNvPr id="3" name="Slide Number Placeholder 2"/>
          <p:cNvSpPr>
            <a:spLocks noGrp="1"/>
          </p:cNvSpPr>
          <p:nvPr>
            <p:ph type="sldNum" sz="quarter" idx="11"/>
          </p:nvPr>
        </p:nvSpPr>
        <p:spPr/>
        <p:txBody>
          <a:bodyPr/>
          <a:lstStyle/>
          <a:p>
            <a:r>
              <a:rPr lang="en-US" dirty="0" smtClean="0"/>
              <a:t>000-DTSE-Search-7443-60-DU-</a:t>
            </a:r>
            <a:fld id="{5A6FB346-E907-314D-8DE1-ECD2B2B6AA1B}" type="slidenum">
              <a:rPr lang="uk-UA" smtClean="0"/>
              <a:pPr/>
              <a:t>30</a:t>
            </a:fld>
            <a:endParaRPr lang="uk-UA" dirty="0"/>
          </a:p>
        </p:txBody>
      </p:sp>
      <p:sp>
        <p:nvSpPr>
          <p:cNvPr id="4" name="Date Placeholder 3"/>
          <p:cNvSpPr>
            <a:spLocks noGrp="1"/>
          </p:cNvSpPr>
          <p:nvPr>
            <p:ph type="dt" sz="half" idx="12"/>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163835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06" y="3082199"/>
            <a:ext cx="1536700"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p:cNvSpPr>
            <a:spLocks noGrp="1"/>
          </p:cNvSpPr>
          <p:nvPr>
            <p:ph type="title"/>
          </p:nvPr>
        </p:nvSpPr>
        <p:spPr/>
        <p:txBody>
          <a:bodyPr/>
          <a:lstStyle/>
          <a:p>
            <a:r>
              <a:rPr lang="en-US" dirty="0" smtClean="0"/>
              <a:t>Discussion Lab: Which DSE Functional Area</a:t>
            </a:r>
            <a:endParaRPr lang="en-US" dirty="0"/>
          </a:p>
        </p:txBody>
      </p:sp>
      <p:sp>
        <p:nvSpPr>
          <p:cNvPr id="5" name="Date Placeholder 4"/>
          <p:cNvSpPr>
            <a:spLocks noGrp="1"/>
          </p:cNvSpPr>
          <p:nvPr>
            <p:ph type="dt" sz="half" idx="18"/>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000-DTSE-Search-7443-60-DU-</a:t>
            </a:r>
            <a:fld id="{5A6FB346-E907-314D-8DE1-ECD2B2B6AA1B}" type="slidenum">
              <a:rPr lang="uk-UA" smtClean="0"/>
              <a:pPr/>
              <a:t>31</a:t>
            </a:fld>
            <a:endParaRPr lang="uk-UA"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6" y="1213494"/>
            <a:ext cx="1502179" cy="941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55728" y="1970335"/>
            <a:ext cx="1492716" cy="369332"/>
          </a:xfrm>
          <a:prstGeom prst="rect">
            <a:avLst/>
          </a:prstGeom>
          <a:noFill/>
        </p:spPr>
        <p:txBody>
          <a:bodyPr wrap="none" rtlCol="0">
            <a:spAutoFit/>
          </a:bodyPr>
          <a:lstStyle/>
          <a:p>
            <a:r>
              <a:rPr lang="en-US" sz="1800" b="1" dirty="0" smtClean="0"/>
              <a:t>DSE Search</a:t>
            </a:r>
          </a:p>
        </p:txBody>
      </p:sp>
      <p:sp>
        <p:nvSpPr>
          <p:cNvPr id="12" name="TextBox 11"/>
          <p:cNvSpPr txBox="1"/>
          <p:nvPr/>
        </p:nvSpPr>
        <p:spPr>
          <a:xfrm>
            <a:off x="563072" y="2781155"/>
            <a:ext cx="1249060" cy="369332"/>
          </a:xfrm>
          <a:prstGeom prst="rect">
            <a:avLst/>
          </a:prstGeom>
          <a:noFill/>
        </p:spPr>
        <p:txBody>
          <a:bodyPr wrap="none" rtlCol="0">
            <a:spAutoFit/>
          </a:bodyPr>
          <a:lstStyle/>
          <a:p>
            <a:r>
              <a:rPr lang="en-US" sz="1800" b="1" dirty="0" smtClean="0"/>
              <a:t>DSE Core</a:t>
            </a:r>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06" y="1616786"/>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606" y="3440044"/>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956565" y="1122054"/>
            <a:ext cx="2730235" cy="369332"/>
          </a:xfrm>
          <a:prstGeom prst="rect">
            <a:avLst/>
          </a:prstGeom>
          <a:noFill/>
        </p:spPr>
        <p:txBody>
          <a:bodyPr wrap="none" rtlCol="0">
            <a:spAutoFit/>
          </a:bodyPr>
          <a:lstStyle/>
          <a:p>
            <a:r>
              <a:rPr lang="en-US" sz="1800" b="1" dirty="0" smtClean="0">
                <a:solidFill>
                  <a:srgbClr val="0070C0"/>
                </a:solidFill>
              </a:rPr>
              <a:t>100-250+ </a:t>
            </a:r>
            <a:r>
              <a:rPr lang="en-US" sz="1800" b="1" dirty="0" err="1" smtClean="0">
                <a:solidFill>
                  <a:srgbClr val="0070C0"/>
                </a:solidFill>
              </a:rPr>
              <a:t>ms</a:t>
            </a:r>
            <a:r>
              <a:rPr lang="en-US" sz="1800" b="1" dirty="0" smtClean="0">
                <a:solidFill>
                  <a:srgbClr val="0070C0"/>
                </a:solidFill>
              </a:rPr>
              <a:t> Response</a:t>
            </a:r>
          </a:p>
        </p:txBody>
      </p:sp>
      <p:sp>
        <p:nvSpPr>
          <p:cNvPr id="19" name="TextBox 18"/>
          <p:cNvSpPr txBox="1"/>
          <p:nvPr/>
        </p:nvSpPr>
        <p:spPr>
          <a:xfrm>
            <a:off x="5956565" y="1592567"/>
            <a:ext cx="2274982" cy="369332"/>
          </a:xfrm>
          <a:prstGeom prst="rect">
            <a:avLst/>
          </a:prstGeom>
          <a:noFill/>
        </p:spPr>
        <p:txBody>
          <a:bodyPr wrap="none" rtlCol="0">
            <a:spAutoFit/>
          </a:bodyPr>
          <a:lstStyle/>
          <a:p>
            <a:r>
              <a:rPr lang="en-US" sz="1800" b="1" dirty="0" smtClean="0">
                <a:solidFill>
                  <a:srgbClr val="0070C0"/>
                </a:solidFill>
              </a:rPr>
              <a:t> 0-10 </a:t>
            </a:r>
            <a:r>
              <a:rPr lang="en-US" sz="1800" b="1" dirty="0" err="1" smtClean="0">
                <a:solidFill>
                  <a:srgbClr val="0070C0"/>
                </a:solidFill>
              </a:rPr>
              <a:t>ms</a:t>
            </a:r>
            <a:r>
              <a:rPr lang="en-US" sz="1800" b="1" dirty="0" smtClean="0">
                <a:solidFill>
                  <a:srgbClr val="0070C0"/>
                </a:solidFill>
              </a:rPr>
              <a:t> Response</a:t>
            </a:r>
          </a:p>
        </p:txBody>
      </p:sp>
      <p:sp>
        <p:nvSpPr>
          <p:cNvPr id="20" name="TextBox 19"/>
          <p:cNvSpPr txBox="1"/>
          <p:nvPr/>
        </p:nvSpPr>
        <p:spPr>
          <a:xfrm>
            <a:off x="5956565" y="2544824"/>
            <a:ext cx="2874505" cy="369332"/>
          </a:xfrm>
          <a:prstGeom prst="rect">
            <a:avLst/>
          </a:prstGeom>
          <a:noFill/>
        </p:spPr>
        <p:txBody>
          <a:bodyPr wrap="none" rtlCol="0">
            <a:spAutoFit/>
          </a:bodyPr>
          <a:lstStyle/>
          <a:p>
            <a:r>
              <a:rPr lang="en-US" sz="1800" b="1" dirty="0" smtClean="0">
                <a:solidFill>
                  <a:srgbClr val="0070C0"/>
                </a:solidFill>
              </a:rPr>
              <a:t>Near Match </a:t>
            </a:r>
            <a:r>
              <a:rPr lang="en-US" b="1" dirty="0" smtClean="0">
                <a:solidFill>
                  <a:srgbClr val="0070C0"/>
                </a:solidFill>
              </a:rPr>
              <a:t>(or exact match)</a:t>
            </a:r>
          </a:p>
        </p:txBody>
      </p:sp>
      <p:sp>
        <p:nvSpPr>
          <p:cNvPr id="21" name="TextBox 20"/>
          <p:cNvSpPr txBox="1"/>
          <p:nvPr/>
        </p:nvSpPr>
        <p:spPr>
          <a:xfrm>
            <a:off x="5956565" y="2063080"/>
            <a:ext cx="1531188" cy="369332"/>
          </a:xfrm>
          <a:prstGeom prst="rect">
            <a:avLst/>
          </a:prstGeom>
          <a:noFill/>
        </p:spPr>
        <p:txBody>
          <a:bodyPr wrap="none" rtlCol="0">
            <a:spAutoFit/>
          </a:bodyPr>
          <a:lstStyle/>
          <a:p>
            <a:r>
              <a:rPr lang="en-US" sz="1800" b="1" dirty="0" smtClean="0">
                <a:solidFill>
                  <a:srgbClr val="0070C0"/>
                </a:solidFill>
              </a:rPr>
              <a:t>Exact Match</a:t>
            </a:r>
          </a:p>
        </p:txBody>
      </p:sp>
      <p:sp>
        <p:nvSpPr>
          <p:cNvPr id="22" name="TextBox 21"/>
          <p:cNvSpPr txBox="1"/>
          <p:nvPr/>
        </p:nvSpPr>
        <p:spPr>
          <a:xfrm>
            <a:off x="5956565" y="3004106"/>
            <a:ext cx="1415772" cy="369332"/>
          </a:xfrm>
          <a:prstGeom prst="rect">
            <a:avLst/>
          </a:prstGeom>
          <a:noFill/>
        </p:spPr>
        <p:txBody>
          <a:bodyPr wrap="none" rtlCol="0">
            <a:spAutoFit/>
          </a:bodyPr>
          <a:lstStyle/>
          <a:p>
            <a:r>
              <a:rPr lang="en-US" sz="1800" b="1" dirty="0" smtClean="0">
                <a:solidFill>
                  <a:srgbClr val="0070C0"/>
                </a:solidFill>
              </a:rPr>
              <a:t>Hash Index</a:t>
            </a:r>
          </a:p>
        </p:txBody>
      </p:sp>
      <p:sp>
        <p:nvSpPr>
          <p:cNvPr id="23" name="TextBox 22"/>
          <p:cNvSpPr txBox="1"/>
          <p:nvPr/>
        </p:nvSpPr>
        <p:spPr>
          <a:xfrm>
            <a:off x="5956565" y="3474619"/>
            <a:ext cx="2403222" cy="369332"/>
          </a:xfrm>
          <a:prstGeom prst="rect">
            <a:avLst/>
          </a:prstGeom>
          <a:noFill/>
        </p:spPr>
        <p:txBody>
          <a:bodyPr wrap="none" rtlCol="0">
            <a:spAutoFit/>
          </a:bodyPr>
          <a:lstStyle/>
          <a:p>
            <a:r>
              <a:rPr lang="en-US" sz="1800" b="1" dirty="0" err="1" smtClean="0">
                <a:solidFill>
                  <a:srgbClr val="0070C0"/>
                </a:solidFill>
              </a:rPr>
              <a:t>Tf-Idf</a:t>
            </a:r>
            <a:r>
              <a:rPr lang="en-US" sz="1800" b="1" dirty="0" smtClean="0">
                <a:solidFill>
                  <a:srgbClr val="0070C0"/>
                </a:solidFill>
              </a:rPr>
              <a:t> (bitmap) Index</a:t>
            </a:r>
          </a:p>
        </p:txBody>
      </p:sp>
      <p:sp>
        <p:nvSpPr>
          <p:cNvPr id="24" name="TextBox 23"/>
          <p:cNvSpPr txBox="1"/>
          <p:nvPr/>
        </p:nvSpPr>
        <p:spPr>
          <a:xfrm>
            <a:off x="5956565" y="3945135"/>
            <a:ext cx="2621230" cy="369332"/>
          </a:xfrm>
          <a:prstGeom prst="rect">
            <a:avLst/>
          </a:prstGeom>
          <a:noFill/>
        </p:spPr>
        <p:txBody>
          <a:bodyPr wrap="none" rtlCol="0">
            <a:spAutoFit/>
          </a:bodyPr>
          <a:lstStyle/>
          <a:p>
            <a:r>
              <a:rPr lang="en-US" sz="1800" b="1" dirty="0" smtClean="0">
                <a:solidFill>
                  <a:srgbClr val="0070C0"/>
                </a:solidFill>
              </a:rPr>
              <a:t>New Query Predicates</a:t>
            </a:r>
          </a:p>
        </p:txBody>
      </p:sp>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077" y="1112898"/>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841" y="1583411"/>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602" y="2066130"/>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602" y="253359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077" y="2994950"/>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077" y="346546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602" y="394039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9" name="Straight Arrow Connector 38"/>
          <p:cNvCxnSpPr/>
          <p:nvPr/>
        </p:nvCxnSpPr>
        <p:spPr>
          <a:xfrm flipH="1">
            <a:off x="2949850" y="1302142"/>
            <a:ext cx="2817471" cy="503888"/>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2949850" y="1802154"/>
            <a:ext cx="2848006" cy="1827134"/>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2949849" y="2277267"/>
            <a:ext cx="2848007" cy="1382018"/>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2949849" y="1772655"/>
            <a:ext cx="2828237" cy="939375"/>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949849" y="3161201"/>
            <a:ext cx="2817471" cy="503888"/>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2949849" y="1777233"/>
            <a:ext cx="2817472" cy="1869595"/>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2949850" y="1858886"/>
            <a:ext cx="2856103" cy="2270751"/>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052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Discussion Lab:</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4</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218628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922" y="2906609"/>
            <a:ext cx="1193679" cy="118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DSE Search Index</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5</a:t>
            </a:fld>
            <a:endParaRPr lang="uk-UA" dirty="0"/>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5531911" y="1066324"/>
            <a:ext cx="2287587" cy="10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2601" y="959577"/>
            <a:ext cx="2102909" cy="63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3"/>
          <p:cNvSpPr txBox="1">
            <a:spLocks/>
          </p:cNvSpPr>
          <p:nvPr/>
        </p:nvSpPr>
        <p:spPr>
          <a:xfrm>
            <a:off x="3411266" y="3500796"/>
            <a:ext cx="2973186" cy="1288374"/>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30188" lvl="1" indent="0" algn="r">
              <a:buNone/>
            </a:pPr>
            <a:r>
              <a:rPr lang="en-US" b="1" dirty="0" smtClean="0"/>
              <a:t>Distance from point</a:t>
            </a:r>
          </a:p>
          <a:p>
            <a:pPr marL="230188" lvl="1" indent="0" algn="r">
              <a:buNone/>
            </a:pPr>
            <a:r>
              <a:rPr lang="en-US" b="1" dirty="0" smtClean="0"/>
              <a:t>Contained (other); Box, rectangle, polygon</a:t>
            </a:r>
          </a:p>
          <a:p>
            <a:pPr marL="230188" lvl="1" indent="0" algn="r">
              <a:buNone/>
            </a:pPr>
            <a:r>
              <a:rPr lang="en-US" b="1" dirty="0" smtClean="0"/>
              <a:t>(Time Series)</a:t>
            </a:r>
            <a:endParaRPr lang="en-US" b="1" dirty="0"/>
          </a:p>
        </p:txBody>
      </p:sp>
      <p:sp>
        <p:nvSpPr>
          <p:cNvPr id="4" name="Content Placeholder 3"/>
          <p:cNvSpPr>
            <a:spLocks noGrp="1"/>
          </p:cNvSpPr>
          <p:nvPr>
            <p:ph sz="quarter" idx="16"/>
          </p:nvPr>
        </p:nvSpPr>
        <p:spPr>
          <a:xfrm>
            <a:off x="7115002" y="1077999"/>
            <a:ext cx="1920933" cy="1532600"/>
          </a:xfrm>
        </p:spPr>
        <p:txBody>
          <a:bodyPr/>
          <a:lstStyle/>
          <a:p>
            <a:pPr marL="6350" indent="0">
              <a:buNone/>
            </a:pPr>
            <a:r>
              <a:rPr lang="en-US" sz="1400" b="1" dirty="0" smtClean="0"/>
              <a:t>Sounds Like</a:t>
            </a:r>
          </a:p>
          <a:p>
            <a:pPr marL="6350" indent="0">
              <a:buNone/>
            </a:pPr>
            <a:r>
              <a:rPr lang="en-US" sz="1400" b="1" dirty="0" smtClean="0"/>
              <a:t>Case Insensitive</a:t>
            </a:r>
          </a:p>
          <a:p>
            <a:pPr marL="6350" indent="0">
              <a:buNone/>
            </a:pPr>
            <a:r>
              <a:rPr lang="en-US" sz="1400" b="1" dirty="0" smtClean="0"/>
              <a:t>Stemming</a:t>
            </a:r>
          </a:p>
          <a:p>
            <a:pPr marL="6350" indent="0">
              <a:buNone/>
            </a:pPr>
            <a:r>
              <a:rPr lang="en-US" sz="1400" b="1" dirty="0" smtClean="0"/>
              <a:t>(Other)</a:t>
            </a:r>
          </a:p>
        </p:txBody>
      </p:sp>
      <p:pic>
        <p:nvPicPr>
          <p:cNvPr id="205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442584" y="1716257"/>
            <a:ext cx="1281345" cy="221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84055" y="2752012"/>
            <a:ext cx="2400795"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dirty="0" err="1" smtClean="0">
                <a:ln w="11430"/>
                <a:solidFill>
                  <a:srgbClr val="92D050"/>
                </a:solidFill>
                <a:effectLst>
                  <a:outerShdw blurRad="50800" dist="39000" dir="5460000" algn="tl">
                    <a:srgbClr val="000000">
                      <a:alpha val="38000"/>
                    </a:srgbClr>
                  </a:outerShdw>
                </a:effectLst>
              </a:rPr>
              <a:t>GeoSpatial</a:t>
            </a:r>
            <a:endParaRPr lang="en-US" sz="3200" b="1" cap="none" spc="0" dirty="0">
              <a:ln w="11430"/>
              <a:solidFill>
                <a:srgbClr val="92D050"/>
              </a:solidFill>
              <a:effectLst>
                <a:outerShdw blurRad="50800" dist="39000" dir="5460000" algn="tl">
                  <a:srgbClr val="000000">
                    <a:alpha val="38000"/>
                  </a:srgbClr>
                </a:outerShdw>
              </a:effectLst>
            </a:endParaRPr>
          </a:p>
        </p:txBody>
      </p:sp>
      <p:pic>
        <p:nvPicPr>
          <p:cNvPr id="205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5438" y="3347179"/>
            <a:ext cx="925746" cy="92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ontent Placeholder 3"/>
          <p:cNvSpPr txBox="1">
            <a:spLocks/>
          </p:cNvSpPr>
          <p:nvPr/>
        </p:nvSpPr>
        <p:spPr>
          <a:xfrm>
            <a:off x="3711632" y="605988"/>
            <a:ext cx="2269375" cy="472011"/>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sz="1200" b="1" dirty="0" smtClean="0">
                <a:solidFill>
                  <a:schemeClr val="bg2"/>
                </a:solidFill>
                <a:effectLst>
                  <a:outerShdw blurRad="38100" dist="38100" dir="2700000" algn="tl">
                    <a:srgbClr val="000000">
                      <a:alpha val="43137"/>
                    </a:srgbClr>
                  </a:outerShdw>
                </a:effectLst>
              </a:rPr>
              <a:t>Integer, Double, String, ...</a:t>
            </a:r>
            <a:endParaRPr lang="en-US" sz="1200" b="1" dirty="0">
              <a:solidFill>
                <a:schemeClr val="bg2"/>
              </a:solidFill>
              <a:effectLst>
                <a:outerShdw blurRad="38100" dist="38100" dir="2700000" algn="tl">
                  <a:srgbClr val="000000">
                    <a:alpha val="43137"/>
                  </a:srgbClr>
                </a:outerShdw>
              </a:effectLst>
            </a:endParaRPr>
          </a:p>
        </p:txBody>
      </p:sp>
      <p:sp>
        <p:nvSpPr>
          <p:cNvPr id="7" name="TextBox 6"/>
          <p:cNvSpPr txBox="1"/>
          <p:nvPr/>
        </p:nvSpPr>
        <p:spPr>
          <a:xfrm>
            <a:off x="290946" y="1689429"/>
            <a:ext cx="2164695" cy="1754326"/>
          </a:xfrm>
          <a:prstGeom prst="rect">
            <a:avLst/>
          </a:prstGeom>
          <a:noFill/>
        </p:spPr>
        <p:txBody>
          <a:bodyPr wrap="none" rtlCol="0">
            <a:spAutoFit/>
          </a:bodyPr>
          <a:lstStyle/>
          <a:p>
            <a:pPr marL="233363" indent="-233363">
              <a:buFont typeface="Arial" pitchFamily="34" charset="0"/>
              <a:buChar char="•"/>
            </a:pPr>
            <a:r>
              <a:rPr lang="en-US" sz="1800" dirty="0" smtClean="0"/>
              <a:t>Sorting</a:t>
            </a:r>
          </a:p>
          <a:p>
            <a:pPr marL="233363" indent="-233363">
              <a:buFont typeface="Arial" pitchFamily="34" charset="0"/>
              <a:buChar char="•"/>
            </a:pPr>
            <a:r>
              <a:rPr lang="en-US" sz="1800" dirty="0" smtClean="0"/>
              <a:t>Facet (Group by)</a:t>
            </a:r>
          </a:p>
          <a:p>
            <a:pPr marL="233363" indent="-233363">
              <a:buFont typeface="Arial" pitchFamily="34" charset="0"/>
              <a:buChar char="•"/>
            </a:pPr>
            <a:r>
              <a:rPr lang="en-US" sz="1800" dirty="0" smtClean="0"/>
              <a:t>Wildcard (Text)</a:t>
            </a:r>
            <a:endParaRPr lang="en-US" sz="1800" dirty="0"/>
          </a:p>
          <a:p>
            <a:pPr marL="233363" indent="-233363">
              <a:buFont typeface="Arial" pitchFamily="34" charset="0"/>
              <a:buChar char="•"/>
            </a:pPr>
            <a:r>
              <a:rPr lang="en-US" sz="1800" dirty="0" smtClean="0"/>
              <a:t>Boosting</a:t>
            </a:r>
          </a:p>
          <a:p>
            <a:pPr marL="233363" indent="-233363">
              <a:buFont typeface="Arial" pitchFamily="34" charset="0"/>
              <a:buChar char="•"/>
            </a:pPr>
            <a:r>
              <a:rPr lang="en-US" sz="1800" dirty="0" smtClean="0"/>
              <a:t>Proximity</a:t>
            </a:r>
          </a:p>
          <a:p>
            <a:pPr marL="233363" indent="-233363">
              <a:buFont typeface="Arial" pitchFamily="34" charset="0"/>
              <a:buChar char="•"/>
            </a:pPr>
            <a:r>
              <a:rPr lang="en-US" sz="1800" dirty="0" smtClean="0"/>
              <a:t>(Other)</a:t>
            </a:r>
          </a:p>
        </p:txBody>
      </p:sp>
      <p:cxnSp>
        <p:nvCxnSpPr>
          <p:cNvPr id="22" name="Straight Connector 21"/>
          <p:cNvCxnSpPr/>
          <p:nvPr/>
        </p:nvCxnSpPr>
        <p:spPr>
          <a:xfrm>
            <a:off x="2818015"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65574" y="433799"/>
            <a:ext cx="498855" cy="769441"/>
          </a:xfrm>
          <a:prstGeom prst="rect">
            <a:avLst/>
          </a:prstGeom>
          <a:noFill/>
        </p:spPr>
        <p:txBody>
          <a:bodyPr wrap="none" rtlCol="0">
            <a:spAutoFit/>
          </a:bodyPr>
          <a:lstStyle/>
          <a:p>
            <a:r>
              <a:rPr lang="en-US" sz="4400" b="1" dirty="0" smtClean="0"/>
              <a:t>1</a:t>
            </a:r>
          </a:p>
        </p:txBody>
      </p:sp>
      <p:sp>
        <p:nvSpPr>
          <p:cNvPr id="17" name="TextBox 16"/>
          <p:cNvSpPr txBox="1"/>
          <p:nvPr/>
        </p:nvSpPr>
        <p:spPr>
          <a:xfrm>
            <a:off x="4230014" y="1250976"/>
            <a:ext cx="498855" cy="769441"/>
          </a:xfrm>
          <a:prstGeom prst="rect">
            <a:avLst/>
          </a:prstGeom>
          <a:noFill/>
        </p:spPr>
        <p:txBody>
          <a:bodyPr wrap="none" rtlCol="0">
            <a:spAutoFit/>
          </a:bodyPr>
          <a:lstStyle/>
          <a:p>
            <a:r>
              <a:rPr lang="en-US" sz="4400" b="1" dirty="0" smtClean="0"/>
              <a:t>2</a:t>
            </a:r>
          </a:p>
        </p:txBody>
      </p:sp>
      <p:sp>
        <p:nvSpPr>
          <p:cNvPr id="18" name="TextBox 17"/>
          <p:cNvSpPr txBox="1"/>
          <p:nvPr/>
        </p:nvSpPr>
        <p:spPr>
          <a:xfrm>
            <a:off x="6246583" y="3116075"/>
            <a:ext cx="498855" cy="769441"/>
          </a:xfrm>
          <a:prstGeom prst="rect">
            <a:avLst/>
          </a:prstGeom>
          <a:noFill/>
        </p:spPr>
        <p:txBody>
          <a:bodyPr wrap="none" rtlCol="0">
            <a:spAutoFit/>
          </a:bodyPr>
          <a:lstStyle/>
          <a:p>
            <a:r>
              <a:rPr lang="en-US" sz="4400" b="1" dirty="0" smtClean="0"/>
              <a:t>3</a:t>
            </a:r>
          </a:p>
        </p:txBody>
      </p:sp>
    </p:spTree>
    <p:extLst>
      <p:ext uri="{BB962C8B-B14F-4D97-AF65-F5344CB8AC3E}">
        <p14:creationId xmlns:p14="http://schemas.microsoft.com/office/powerpoint/2010/main" val="155003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the Analyzer</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6</a:t>
            </a:fld>
            <a:endParaRPr lang="uk-UA" dirty="0"/>
          </a:p>
        </p:txBody>
      </p:sp>
      <p:sp>
        <p:nvSpPr>
          <p:cNvPr id="6" name="Right Arrow 5"/>
          <p:cNvSpPr/>
          <p:nvPr/>
        </p:nvSpPr>
        <p:spPr>
          <a:xfrm>
            <a:off x="1867351" y="2871051"/>
            <a:ext cx="1014152" cy="897774"/>
          </a:xfrm>
          <a:prstGeom prst="rightArrow">
            <a:avLst/>
          </a:prstGeom>
          <a:solidFill>
            <a:srgbClr val="E5FAFF"/>
          </a:solidFill>
          <a:ln>
            <a:solidFill>
              <a:schemeClr val="accent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1720735" y="1650128"/>
            <a:ext cx="5414356" cy="745446"/>
          </a:xfrm>
          <a:prstGeom prst="rightArrow">
            <a:avLst/>
          </a:prstGeom>
          <a:solidFill>
            <a:schemeClr val="bg2">
              <a:lumMod val="40000"/>
              <a:lumOff val="60000"/>
            </a:schemeClr>
          </a:solidFill>
          <a:ln>
            <a:solidFill>
              <a:schemeClr val="accent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7709" y="1457673"/>
            <a:ext cx="1368619" cy="101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7709" y="2811457"/>
            <a:ext cx="1368619" cy="101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813069" y="2871051"/>
            <a:ext cx="2046106" cy="897774"/>
          </a:xfrm>
          <a:prstGeom prst="rightArrow">
            <a:avLst/>
          </a:prstGeom>
          <a:solidFill>
            <a:srgbClr val="E5FAFF"/>
          </a:solidFill>
          <a:ln>
            <a:solidFill>
              <a:schemeClr val="accent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959330" y="2871051"/>
            <a:ext cx="1762299" cy="897774"/>
          </a:xfrm>
          <a:prstGeom prst="rightArrow">
            <a:avLst/>
          </a:prstGeom>
          <a:solidFill>
            <a:srgbClr val="FFF4D1"/>
          </a:solidFill>
          <a:ln>
            <a:solidFill>
              <a:schemeClr val="accent1">
                <a:shade val="95000"/>
                <a:satMod val="10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7248699" y="1008610"/>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21229" y="1194615"/>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Content Placeholder 3"/>
          <p:cNvSpPr>
            <a:spLocks noGrp="1"/>
          </p:cNvSpPr>
          <p:nvPr>
            <p:ph sz="quarter" idx="16"/>
          </p:nvPr>
        </p:nvSpPr>
        <p:spPr>
          <a:xfrm>
            <a:off x="3388475" y="1830395"/>
            <a:ext cx="3137016" cy="374503"/>
          </a:xfrm>
        </p:spPr>
        <p:txBody>
          <a:bodyPr/>
          <a:lstStyle/>
          <a:p>
            <a:pPr marL="6350" indent="0">
              <a:buNone/>
            </a:pPr>
            <a:r>
              <a:rPr lang="en-US" b="1" dirty="0" smtClean="0"/>
              <a:t>Unchained Analyzer (6+30)</a:t>
            </a:r>
          </a:p>
        </p:txBody>
      </p:sp>
      <p:sp>
        <p:nvSpPr>
          <p:cNvPr id="16" name="Right Arrow 15"/>
          <p:cNvSpPr/>
          <p:nvPr/>
        </p:nvSpPr>
        <p:spPr>
          <a:xfrm>
            <a:off x="1720735" y="2344614"/>
            <a:ext cx="5414356" cy="1950649"/>
          </a:xfrm>
          <a:prstGeom prst="rightArrow">
            <a:avLst/>
          </a:prstGeom>
          <a:noFill/>
          <a:ln>
            <a:solidFill>
              <a:schemeClr val="accent1">
                <a:shade val="95000"/>
                <a:satMod val="10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p:cNvSpPr txBox="1">
            <a:spLocks/>
          </p:cNvSpPr>
          <p:nvPr/>
        </p:nvSpPr>
        <p:spPr>
          <a:xfrm>
            <a:off x="3310679" y="3132686"/>
            <a:ext cx="1326437"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b="1" dirty="0" err="1" smtClean="0"/>
              <a:t>Tokenizer</a:t>
            </a:r>
            <a:endParaRPr lang="en-US" b="1" dirty="0"/>
          </a:p>
        </p:txBody>
      </p:sp>
      <p:sp>
        <p:nvSpPr>
          <p:cNvPr id="18" name="Content Placeholder 3"/>
          <p:cNvSpPr txBox="1">
            <a:spLocks/>
          </p:cNvSpPr>
          <p:nvPr/>
        </p:nvSpPr>
        <p:spPr>
          <a:xfrm>
            <a:off x="3388475" y="2496548"/>
            <a:ext cx="2666308"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b="1" dirty="0">
                <a:solidFill>
                  <a:schemeClr val="bg2">
                    <a:lumMod val="75000"/>
                  </a:schemeClr>
                </a:solidFill>
              </a:rPr>
              <a:t>C</a:t>
            </a:r>
            <a:r>
              <a:rPr lang="en-US" b="1" dirty="0" smtClean="0">
                <a:solidFill>
                  <a:schemeClr val="bg2">
                    <a:lumMod val="75000"/>
                  </a:schemeClr>
                </a:solidFill>
              </a:rPr>
              <a:t>hained Analyzer</a:t>
            </a:r>
            <a:endParaRPr lang="en-US" b="1" dirty="0">
              <a:solidFill>
                <a:schemeClr val="bg2">
                  <a:lumMod val="75000"/>
                </a:schemeClr>
              </a:solidFill>
            </a:endParaRPr>
          </a:p>
        </p:txBody>
      </p:sp>
      <p:sp>
        <p:nvSpPr>
          <p:cNvPr id="19" name="Content Placeholder 3"/>
          <p:cNvSpPr txBox="1">
            <a:spLocks/>
          </p:cNvSpPr>
          <p:nvPr/>
        </p:nvSpPr>
        <p:spPr>
          <a:xfrm>
            <a:off x="1894366" y="3074495"/>
            <a:ext cx="787842"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spcBef>
                <a:spcPts val="0"/>
              </a:spcBef>
              <a:spcAft>
                <a:spcPts val="0"/>
              </a:spcAft>
              <a:buFont typeface="Arial"/>
              <a:buNone/>
            </a:pPr>
            <a:r>
              <a:rPr lang="en-US" sz="1400" b="1" dirty="0" smtClean="0"/>
              <a:t>Char</a:t>
            </a:r>
          </a:p>
          <a:p>
            <a:pPr marL="0" indent="0" algn="ctr">
              <a:spcBef>
                <a:spcPts val="0"/>
              </a:spcBef>
              <a:buFont typeface="Arial"/>
              <a:buNone/>
            </a:pPr>
            <a:r>
              <a:rPr lang="en-US" sz="1400" b="1" dirty="0" smtClean="0"/>
              <a:t>Filter</a:t>
            </a:r>
            <a:endParaRPr lang="en-US" sz="1400" b="1" dirty="0"/>
          </a:p>
        </p:txBody>
      </p:sp>
      <p:sp>
        <p:nvSpPr>
          <p:cNvPr id="20" name="Content Placeholder 3"/>
          <p:cNvSpPr txBox="1">
            <a:spLocks/>
          </p:cNvSpPr>
          <p:nvPr/>
        </p:nvSpPr>
        <p:spPr>
          <a:xfrm>
            <a:off x="5411894" y="3132686"/>
            <a:ext cx="1326437"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b="1" dirty="0" smtClean="0"/>
              <a:t>Filter</a:t>
            </a:r>
            <a:endParaRPr lang="en-US" b="1" dirty="0"/>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45" y="1707878"/>
            <a:ext cx="497020" cy="49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Content Placeholder 3"/>
          <p:cNvSpPr txBox="1">
            <a:spLocks/>
          </p:cNvSpPr>
          <p:nvPr/>
        </p:nvSpPr>
        <p:spPr>
          <a:xfrm>
            <a:off x="-97046" y="2157362"/>
            <a:ext cx="1817781"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spcBef>
                <a:spcPts val="0"/>
              </a:spcBef>
              <a:spcAft>
                <a:spcPts val="0"/>
              </a:spcAft>
              <a:buFont typeface="Arial"/>
              <a:buNone/>
            </a:pPr>
            <a:r>
              <a:rPr lang="en-US" sz="1400" b="1" dirty="0" smtClean="0"/>
              <a:t>Document</a:t>
            </a:r>
          </a:p>
          <a:p>
            <a:pPr marL="6350" indent="0" algn="ctr">
              <a:spcBef>
                <a:spcPts val="0"/>
              </a:spcBef>
              <a:spcAft>
                <a:spcPts val="0"/>
              </a:spcAft>
              <a:buFont typeface="Arial"/>
              <a:buNone/>
            </a:pPr>
            <a:r>
              <a:rPr lang="en-US" sz="1400" b="1" dirty="0" smtClean="0"/>
              <a:t>(Column Value)</a:t>
            </a:r>
            <a:endParaRPr lang="en-US" sz="1400" b="1" dirty="0"/>
          </a:p>
        </p:txBody>
      </p:sp>
      <p:pic>
        <p:nvPicPr>
          <p:cNvPr id="2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45" y="2999514"/>
            <a:ext cx="497020" cy="49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Content Placeholder 3"/>
          <p:cNvSpPr txBox="1">
            <a:spLocks/>
          </p:cNvSpPr>
          <p:nvPr/>
        </p:nvSpPr>
        <p:spPr>
          <a:xfrm>
            <a:off x="-97046" y="3448998"/>
            <a:ext cx="1817781"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spcBef>
                <a:spcPts val="0"/>
              </a:spcBef>
              <a:spcAft>
                <a:spcPts val="0"/>
              </a:spcAft>
              <a:buFont typeface="Arial"/>
              <a:buNone/>
            </a:pPr>
            <a:r>
              <a:rPr lang="en-US" sz="1400" b="1" dirty="0" smtClean="0"/>
              <a:t>Document</a:t>
            </a:r>
          </a:p>
          <a:p>
            <a:pPr marL="6350" indent="0" algn="ctr">
              <a:spcBef>
                <a:spcPts val="0"/>
              </a:spcBef>
              <a:spcAft>
                <a:spcPts val="0"/>
              </a:spcAft>
              <a:buFont typeface="Arial"/>
              <a:buNone/>
            </a:pPr>
            <a:r>
              <a:rPr lang="en-US" sz="1400" b="1" dirty="0" smtClean="0"/>
              <a:t>(Column Value)</a:t>
            </a:r>
            <a:endParaRPr lang="en-US" sz="1400" b="1" dirty="0"/>
          </a:p>
        </p:txBody>
      </p:sp>
      <p:sp>
        <p:nvSpPr>
          <p:cNvPr id="25" name="Content Placeholder 3"/>
          <p:cNvSpPr txBox="1">
            <a:spLocks/>
          </p:cNvSpPr>
          <p:nvPr/>
        </p:nvSpPr>
        <p:spPr>
          <a:xfrm>
            <a:off x="1839984" y="3920760"/>
            <a:ext cx="896605"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Font typeface="Arial"/>
              <a:buNone/>
            </a:pPr>
            <a:r>
              <a:rPr lang="en-US" b="1" dirty="0" smtClean="0"/>
              <a:t>0:M</a:t>
            </a:r>
          </a:p>
          <a:p>
            <a:pPr marL="6350" indent="0" algn="ctr">
              <a:buFont typeface="Arial"/>
              <a:buNone/>
            </a:pPr>
            <a:r>
              <a:rPr lang="en-US" b="1" dirty="0" smtClean="0"/>
              <a:t>8+</a:t>
            </a:r>
            <a:endParaRPr lang="en-US" b="1" dirty="0"/>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45" y="867106"/>
            <a:ext cx="685223" cy="54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0042" y="867106"/>
            <a:ext cx="685223" cy="54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1113" y="867106"/>
            <a:ext cx="1079962" cy="67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ontent Placeholder 3"/>
          <p:cNvSpPr txBox="1">
            <a:spLocks/>
          </p:cNvSpPr>
          <p:nvPr/>
        </p:nvSpPr>
        <p:spPr>
          <a:xfrm>
            <a:off x="3372810" y="3885908"/>
            <a:ext cx="896605"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Font typeface="Arial"/>
              <a:buNone/>
            </a:pPr>
            <a:r>
              <a:rPr lang="en-US" b="1" dirty="0" smtClean="0"/>
              <a:t>! 1</a:t>
            </a:r>
          </a:p>
          <a:p>
            <a:pPr marL="6350" indent="0" algn="ctr">
              <a:buFont typeface="Arial"/>
              <a:buNone/>
            </a:pPr>
            <a:r>
              <a:rPr lang="en-US" b="1" dirty="0" smtClean="0"/>
              <a:t>10+</a:t>
            </a:r>
            <a:endParaRPr lang="en-US" b="1" dirty="0"/>
          </a:p>
        </p:txBody>
      </p:sp>
      <p:sp>
        <p:nvSpPr>
          <p:cNvPr id="30" name="Content Placeholder 3"/>
          <p:cNvSpPr txBox="1">
            <a:spLocks/>
          </p:cNvSpPr>
          <p:nvPr/>
        </p:nvSpPr>
        <p:spPr>
          <a:xfrm>
            <a:off x="5158178" y="3851057"/>
            <a:ext cx="896605"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Font typeface="Arial"/>
              <a:buNone/>
            </a:pPr>
            <a:r>
              <a:rPr lang="en-US" b="1" dirty="0" smtClean="0"/>
              <a:t>0:M</a:t>
            </a:r>
          </a:p>
          <a:p>
            <a:pPr marL="6350" indent="0" algn="ctr">
              <a:buFont typeface="Arial"/>
              <a:buNone/>
            </a:pPr>
            <a:r>
              <a:rPr lang="en-US" b="1" dirty="0" smtClean="0"/>
              <a:t>40+</a:t>
            </a:r>
            <a:endParaRPr lang="en-US" b="1" dirty="0"/>
          </a:p>
        </p:txBody>
      </p:sp>
      <p:sp>
        <p:nvSpPr>
          <p:cNvPr id="31" name="Content Placeholder 3"/>
          <p:cNvSpPr txBox="1">
            <a:spLocks/>
          </p:cNvSpPr>
          <p:nvPr/>
        </p:nvSpPr>
        <p:spPr>
          <a:xfrm>
            <a:off x="4901075" y="492603"/>
            <a:ext cx="2584671" cy="37450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lgn="ctr">
              <a:buFont typeface="Arial"/>
              <a:buNone/>
            </a:pPr>
            <a:r>
              <a:rPr lang="en-US" b="1" dirty="0" smtClean="0"/>
              <a:t>Analysis Phase: </a:t>
            </a:r>
            <a:r>
              <a:rPr lang="en-US" b="1" dirty="0" err="1" smtClean="0"/>
              <a:t>Index|Query</a:t>
            </a:r>
            <a:r>
              <a:rPr lang="en-US" b="1" dirty="0" smtClean="0"/>
              <a:t>|(Both)</a:t>
            </a:r>
            <a:endParaRPr lang="en-US" b="1" dirty="0"/>
          </a:p>
        </p:txBody>
      </p:sp>
    </p:spTree>
    <p:extLst>
      <p:ext uri="{BB962C8B-B14F-4D97-AF65-F5344CB8AC3E}">
        <p14:creationId xmlns:p14="http://schemas.microsoft.com/office/powerpoint/2010/main" val="3303954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3208"/>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Catalog of Available </a:t>
            </a:r>
            <a:r>
              <a:rPr lang="en-US" dirty="0"/>
              <a:t>A</a:t>
            </a:r>
            <a:r>
              <a:rPr lang="en-US" dirty="0" smtClean="0"/>
              <a:t>nalyzer </a:t>
            </a:r>
            <a:r>
              <a:rPr lang="en-US" dirty="0"/>
              <a:t>O</a:t>
            </a:r>
            <a:r>
              <a:rPr lang="en-US" dirty="0" smtClean="0"/>
              <a:t>ptions: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4" name="Content Placeholder 3"/>
          <p:cNvSpPr>
            <a:spLocks noGrp="1"/>
          </p:cNvSpPr>
          <p:nvPr>
            <p:ph sz="quarter" idx="16"/>
          </p:nvPr>
        </p:nvSpPr>
        <p:spPr>
          <a:xfrm>
            <a:off x="2657091" y="1273578"/>
            <a:ext cx="6259484" cy="2242705"/>
          </a:xfrm>
        </p:spPr>
        <p:txBody>
          <a:bodyPr/>
          <a:lstStyle/>
          <a:p>
            <a:r>
              <a:rPr lang="en-US" sz="1800" dirty="0" smtClean="0"/>
              <a:t>Chained Analyzers-</a:t>
            </a:r>
          </a:p>
          <a:p>
            <a:pPr lvl="1"/>
            <a:r>
              <a:rPr lang="en-US" sz="1600" dirty="0" smtClean="0"/>
              <a:t>Char Filters (8+), </a:t>
            </a:r>
            <a:r>
              <a:rPr lang="en-US" sz="1600" kern="1200" dirty="0">
                <a:solidFill>
                  <a:schemeClr val="tx1"/>
                </a:solidFill>
                <a:hlinkClick r:id="rId4"/>
              </a:rPr>
              <a:t>https://</a:t>
            </a:r>
            <a:r>
              <a:rPr lang="en-US" sz="1600" kern="1200" dirty="0" smtClean="0">
                <a:solidFill>
                  <a:schemeClr val="tx1"/>
                </a:solidFill>
                <a:hlinkClick r:id="rId4"/>
              </a:rPr>
              <a:t>lucene.apache.org/solr/guide/6_6/charfilterfactories.html</a:t>
            </a:r>
            <a:endParaRPr lang="en-US" sz="1600" kern="1200" dirty="0" smtClean="0">
              <a:solidFill>
                <a:schemeClr val="tx1"/>
              </a:solidFill>
            </a:endParaRPr>
          </a:p>
          <a:p>
            <a:pPr lvl="1"/>
            <a:r>
              <a:rPr lang="en-US" sz="1600" dirty="0" err="1" smtClean="0"/>
              <a:t>Tokenizers</a:t>
            </a:r>
            <a:r>
              <a:rPr lang="en-US" sz="1600" dirty="0" smtClean="0"/>
              <a:t> (10+), </a:t>
            </a:r>
            <a:r>
              <a:rPr lang="en-US" sz="1600" kern="1200" dirty="0">
                <a:solidFill>
                  <a:schemeClr val="tx1"/>
                </a:solidFill>
                <a:hlinkClick r:id="rId5"/>
              </a:rPr>
              <a:t>https://</a:t>
            </a:r>
            <a:r>
              <a:rPr lang="en-US" sz="1600" kern="1200" dirty="0" smtClean="0">
                <a:solidFill>
                  <a:schemeClr val="tx1"/>
                </a:solidFill>
                <a:hlinkClick r:id="rId5"/>
              </a:rPr>
              <a:t>lucene.apache.org/solr/guide/6_6/tokenizers.html</a:t>
            </a:r>
            <a:endParaRPr lang="en-US" sz="1600" kern="1200" dirty="0" smtClean="0">
              <a:solidFill>
                <a:schemeClr val="tx1"/>
              </a:solidFill>
            </a:endParaRPr>
          </a:p>
          <a:p>
            <a:pPr lvl="1"/>
            <a:r>
              <a:rPr lang="en-US" sz="1600" kern="1200" dirty="0" smtClean="0">
                <a:solidFill>
                  <a:schemeClr val="tx1"/>
                </a:solidFill>
              </a:rPr>
              <a:t>Filters (40+), </a:t>
            </a:r>
            <a:r>
              <a:rPr lang="en-US" sz="1600" kern="1200" dirty="0">
                <a:solidFill>
                  <a:schemeClr val="tx1"/>
                </a:solidFill>
                <a:hlinkClick r:id="rId6"/>
              </a:rPr>
              <a:t>https://</a:t>
            </a:r>
            <a:r>
              <a:rPr lang="en-US" sz="1600" kern="1200" dirty="0" smtClean="0">
                <a:solidFill>
                  <a:schemeClr val="tx1"/>
                </a:solidFill>
                <a:hlinkClick r:id="rId6"/>
              </a:rPr>
              <a:t>lucene.apache.org/solr/guide/6_6/filter-descriptions.html</a:t>
            </a:r>
            <a:endParaRPr lang="en-US" sz="1600" kern="1200" dirty="0" smtClean="0">
              <a:solidFill>
                <a:schemeClr val="tx1"/>
              </a:solidFill>
            </a:endParaRPr>
          </a:p>
          <a:p>
            <a:endParaRPr lang="en-US" kern="1200" dirty="0">
              <a:solidFill>
                <a:schemeClr val="tx1"/>
              </a:solidFill>
            </a:endParaRPr>
          </a:p>
          <a:p>
            <a:r>
              <a:rPr lang="en-US" sz="1800" kern="1200" dirty="0" smtClean="0">
                <a:solidFill>
                  <a:schemeClr val="tx1"/>
                </a:solidFill>
              </a:rPr>
              <a:t>Unchained Analyzers (6+30)</a:t>
            </a:r>
            <a:r>
              <a:rPr lang="en-US" kern="1200" dirty="0" smtClean="0">
                <a:solidFill>
                  <a:schemeClr val="tx1"/>
                </a:solidFill>
              </a:rPr>
              <a:t>, https://</a:t>
            </a:r>
            <a:r>
              <a:rPr lang="en-US" kern="1200" dirty="0">
                <a:solidFill>
                  <a:schemeClr val="tx1"/>
                </a:solidFill>
              </a:rPr>
              <a:t>www.solr-start.com/info/analyzers/</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7</a:t>
            </a:fld>
            <a:endParaRPr lang="uk-UA" dirty="0"/>
          </a:p>
        </p:txBody>
      </p:sp>
    </p:spTree>
    <p:extLst>
      <p:ext uri="{BB962C8B-B14F-4D97-AF65-F5344CB8AC3E}">
        <p14:creationId xmlns:p14="http://schemas.microsoft.com/office/powerpoint/2010/main" val="1244848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Field Types, Fields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8</a:t>
            </a:fld>
            <a:endParaRPr lang="uk-UA"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800" y="1583734"/>
            <a:ext cx="2286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216092" y="1305992"/>
            <a:ext cx="2006773" cy="118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3"/>
          <p:cNvSpPr>
            <a:spLocks noGrp="1"/>
          </p:cNvSpPr>
          <p:nvPr>
            <p:ph sz="quarter" idx="16"/>
          </p:nvPr>
        </p:nvSpPr>
        <p:spPr>
          <a:xfrm>
            <a:off x="3810169" y="1130383"/>
            <a:ext cx="4070295" cy="1532600"/>
          </a:xfrm>
        </p:spPr>
        <p:txBody>
          <a:bodyPr/>
          <a:lstStyle/>
          <a:p>
            <a:pPr marL="6350" indent="0">
              <a:buNone/>
            </a:pPr>
            <a:r>
              <a:rPr lang="en-US" sz="1400" b="1" dirty="0" smtClean="0"/>
              <a:t>(8+, not including the data types)</a:t>
            </a:r>
          </a:p>
          <a:p>
            <a:pPr marL="6350" indent="0">
              <a:buNone/>
            </a:pPr>
            <a:r>
              <a:rPr lang="en-US" sz="1400" b="1" dirty="0" smtClean="0"/>
              <a:t>name</a:t>
            </a:r>
          </a:p>
          <a:p>
            <a:pPr marL="6350" indent="0">
              <a:buNone/>
            </a:pPr>
            <a:r>
              <a:rPr lang="en-US" sz="1400" b="1" dirty="0" smtClean="0"/>
              <a:t>class (data type)</a:t>
            </a:r>
          </a:p>
          <a:p>
            <a:pPr marL="6350" indent="0">
              <a:buNone/>
            </a:pPr>
            <a:r>
              <a:rPr lang="en-US" sz="1400" b="1" dirty="0" err="1" smtClean="0">
                <a:solidFill>
                  <a:srgbClr val="FF0000"/>
                </a:solidFill>
              </a:rPr>
              <a:t>docValues</a:t>
            </a:r>
            <a:r>
              <a:rPr lang="en-US" sz="1400" b="1" dirty="0" smtClean="0">
                <a:solidFill>
                  <a:srgbClr val="FF0000"/>
                </a:solidFill>
              </a:rPr>
              <a:t> ?</a:t>
            </a:r>
          </a:p>
          <a:p>
            <a:pPr marL="6350" indent="0">
              <a:buNone/>
            </a:pPr>
            <a:r>
              <a:rPr lang="en-US" sz="1400" b="1" dirty="0" err="1" smtClean="0"/>
              <a:t>positionIncrementGap</a:t>
            </a:r>
            <a:endParaRPr lang="en-US" sz="1400" b="1" dirty="0" smtClean="0"/>
          </a:p>
          <a:p>
            <a:pPr marL="6350" indent="0">
              <a:buNone/>
            </a:pPr>
            <a:r>
              <a:rPr lang="en-US" sz="1400" b="1" dirty="0" smtClean="0"/>
              <a:t>(Other)</a:t>
            </a:r>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94" y="1276163"/>
            <a:ext cx="2218487" cy="98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3"/>
          <p:cNvSpPr txBox="1">
            <a:spLocks/>
          </p:cNvSpPr>
          <p:nvPr/>
        </p:nvSpPr>
        <p:spPr>
          <a:xfrm>
            <a:off x="666028" y="2214239"/>
            <a:ext cx="3315768" cy="15326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sz="1400" b="1" dirty="0" smtClean="0"/>
              <a:t>(10+)</a:t>
            </a:r>
          </a:p>
          <a:p>
            <a:pPr marL="6350" indent="0">
              <a:buFont typeface="Arial"/>
              <a:buNone/>
            </a:pPr>
            <a:r>
              <a:rPr lang="en-US" sz="1400" b="1" dirty="0" smtClean="0"/>
              <a:t>name</a:t>
            </a:r>
          </a:p>
          <a:p>
            <a:pPr marL="6350" indent="0">
              <a:buFont typeface="Arial"/>
              <a:buNone/>
            </a:pPr>
            <a:r>
              <a:rPr lang="en-US" sz="1400" b="1" dirty="0" smtClean="0"/>
              <a:t>type (refers to field </a:t>
            </a:r>
          </a:p>
          <a:p>
            <a:pPr marL="6350" indent="0" defTabSz="233363">
              <a:buFont typeface="Arial"/>
              <a:buNone/>
            </a:pPr>
            <a:r>
              <a:rPr lang="en-US" sz="1400" b="1" dirty="0"/>
              <a:t>	</a:t>
            </a:r>
            <a:r>
              <a:rPr lang="en-US" sz="1400" b="1" dirty="0" smtClean="0"/>
              <a:t>type class name)</a:t>
            </a:r>
          </a:p>
          <a:p>
            <a:pPr marL="6350" indent="0">
              <a:buFont typeface="Arial"/>
              <a:buNone/>
            </a:pPr>
            <a:r>
              <a:rPr lang="en-US" sz="1400" b="1" dirty="0" err="1" smtClean="0"/>
              <a:t>docValues</a:t>
            </a:r>
            <a:endParaRPr lang="en-US" sz="1400" b="1" dirty="0" smtClean="0"/>
          </a:p>
          <a:p>
            <a:pPr marL="6350" indent="0">
              <a:buFont typeface="Arial"/>
              <a:buNone/>
            </a:pPr>
            <a:r>
              <a:rPr lang="en-US" sz="1400" b="1" dirty="0" err="1" smtClean="0"/>
              <a:t>multiValued</a:t>
            </a:r>
            <a:endParaRPr lang="en-US" sz="1400" b="1" dirty="0" smtClean="0"/>
          </a:p>
          <a:p>
            <a:pPr marL="6350" indent="0">
              <a:buFont typeface="Arial"/>
              <a:buNone/>
            </a:pPr>
            <a:r>
              <a:rPr lang="en-US" sz="1400" b="1" dirty="0" smtClean="0"/>
              <a:t>indexed</a:t>
            </a:r>
          </a:p>
          <a:p>
            <a:pPr marL="6350" indent="0">
              <a:buFont typeface="Arial"/>
              <a:buNone/>
            </a:pPr>
            <a:r>
              <a:rPr lang="en-US" sz="1400" b="1" dirty="0" smtClean="0"/>
              <a:t>(Other)</a:t>
            </a:r>
            <a:endParaRPr lang="en-US" sz="1400" b="1" dirty="0"/>
          </a:p>
        </p:txBody>
      </p:sp>
      <p:sp>
        <p:nvSpPr>
          <p:cNvPr id="11" name="TextBox 10"/>
          <p:cNvSpPr txBox="1"/>
          <p:nvPr/>
        </p:nvSpPr>
        <p:spPr>
          <a:xfrm>
            <a:off x="2628787" y="2515349"/>
            <a:ext cx="498855" cy="769441"/>
          </a:xfrm>
          <a:prstGeom prst="rect">
            <a:avLst/>
          </a:prstGeom>
          <a:noFill/>
        </p:spPr>
        <p:txBody>
          <a:bodyPr wrap="none" rtlCol="0">
            <a:spAutoFit/>
          </a:bodyPr>
          <a:lstStyle/>
          <a:p>
            <a:r>
              <a:rPr lang="en-US" sz="4400" b="1" dirty="0" smtClean="0"/>
              <a:t>1</a:t>
            </a:r>
          </a:p>
        </p:txBody>
      </p:sp>
      <p:sp>
        <p:nvSpPr>
          <p:cNvPr id="12" name="TextBox 11"/>
          <p:cNvSpPr txBox="1"/>
          <p:nvPr/>
        </p:nvSpPr>
        <p:spPr>
          <a:xfrm>
            <a:off x="927282" y="954959"/>
            <a:ext cx="498855" cy="769441"/>
          </a:xfrm>
          <a:prstGeom prst="rect">
            <a:avLst/>
          </a:prstGeom>
          <a:noFill/>
        </p:spPr>
        <p:txBody>
          <a:bodyPr wrap="none" rtlCol="0">
            <a:spAutoFit/>
          </a:bodyPr>
          <a:lstStyle/>
          <a:p>
            <a:r>
              <a:rPr lang="en-US" sz="4400" b="1" dirty="0" smtClean="0"/>
              <a:t>2</a:t>
            </a:r>
          </a:p>
        </p:txBody>
      </p:sp>
    </p:spTree>
    <p:extLst>
      <p:ext uri="{BB962C8B-B14F-4D97-AF65-F5344CB8AC3E}">
        <p14:creationId xmlns:p14="http://schemas.microsoft.com/office/powerpoint/2010/main" val="45782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Catalog of </a:t>
            </a:r>
            <a:r>
              <a:rPr lang="en-US" dirty="0" smtClean="0"/>
              <a:t>Available Field Type / Field </a:t>
            </a:r>
            <a:r>
              <a:rPr lang="en-US" dirty="0"/>
              <a:t>O</a:t>
            </a:r>
            <a:r>
              <a:rPr lang="en-US" dirty="0" smtClean="0"/>
              <a:t>ptions</a:t>
            </a:r>
            <a:r>
              <a:rPr lang="en-US" dirty="0"/>
              <a:t>:</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4" name="Content Placeholder 3"/>
          <p:cNvSpPr>
            <a:spLocks noGrp="1"/>
          </p:cNvSpPr>
          <p:nvPr>
            <p:ph sz="quarter" idx="16"/>
          </p:nvPr>
        </p:nvSpPr>
        <p:spPr>
          <a:xfrm>
            <a:off x="2718262" y="1123949"/>
            <a:ext cx="5968538" cy="3477087"/>
          </a:xfrm>
        </p:spPr>
        <p:txBody>
          <a:bodyPr/>
          <a:lstStyle/>
          <a:p>
            <a:pPr marL="6350" indent="0">
              <a:buNone/>
            </a:pPr>
            <a:r>
              <a:rPr lang="en-US" dirty="0" smtClean="0"/>
              <a:t>Field Type attributes/properties (8+ not including data types) :</a:t>
            </a:r>
          </a:p>
          <a:p>
            <a:pPr marL="6350" indent="0" defTabSz="233363">
              <a:buNone/>
            </a:pPr>
            <a:r>
              <a:rPr lang="en-US" dirty="0"/>
              <a:t>	</a:t>
            </a:r>
            <a:r>
              <a:rPr lang="en-US" dirty="0">
                <a:hlinkClick r:id="rId3"/>
              </a:rPr>
              <a:t>https://</a:t>
            </a:r>
            <a:r>
              <a:rPr lang="en-US" dirty="0" smtClean="0">
                <a:hlinkClick r:id="rId3"/>
              </a:rPr>
              <a:t>lucene.apache.org/solr/guide/6_6/field-type-definitions-and-properties.html</a:t>
            </a:r>
            <a:endParaRPr lang="en-US" dirty="0" smtClean="0"/>
          </a:p>
          <a:p>
            <a:pPr marL="6350" indent="0" defTabSz="233363">
              <a:buNone/>
            </a:pPr>
            <a:r>
              <a:rPr lang="en-US" dirty="0" smtClean="0"/>
              <a:t>Field attributes/properties (20+) :</a:t>
            </a:r>
          </a:p>
          <a:p>
            <a:pPr marL="6350" indent="0" defTabSz="233363">
              <a:buNone/>
            </a:pPr>
            <a:r>
              <a:rPr lang="en-US" dirty="0"/>
              <a:t>	</a:t>
            </a:r>
            <a:r>
              <a:rPr lang="en-US" dirty="0">
                <a:hlinkClick r:id="rId4"/>
              </a:rPr>
              <a:t>https://</a:t>
            </a:r>
            <a:r>
              <a:rPr lang="en-US" dirty="0" smtClean="0">
                <a:hlinkClick r:id="rId4"/>
              </a:rPr>
              <a:t>lucene.apache.org/solr/guide/6_6/field-properties-by-use-case.html</a:t>
            </a:r>
            <a:endParaRPr lang="en-US" dirty="0" smtClean="0"/>
          </a:p>
          <a:p>
            <a:pPr marL="6350" indent="0" defTabSz="233363">
              <a:buNone/>
            </a:pPr>
            <a:r>
              <a:rPr lang="en-US" dirty="0"/>
              <a:t>	https://lucene.apache.org/solr/guide/6_6/defining-fields.html</a:t>
            </a:r>
          </a:p>
        </p:txBody>
      </p:sp>
      <p:sp>
        <p:nvSpPr>
          <p:cNvPr id="5" name="Slide Number Placeholder 4"/>
          <p:cNvSpPr>
            <a:spLocks noGrp="1"/>
          </p:cNvSpPr>
          <p:nvPr>
            <p:ph type="sldNum" sz="quarter" idx="11"/>
          </p:nvPr>
        </p:nvSpPr>
        <p:spPr/>
        <p:txBody>
          <a:bodyPr/>
          <a:lstStyle/>
          <a:p>
            <a:r>
              <a:rPr lang="en-US" dirty="0" smtClean="0"/>
              <a:t>000-DTSE-Search-7443-60-DU-</a:t>
            </a:r>
            <a:fld id="{5A6FB346-E907-314D-8DE1-ECD2B2B6AA1B}" type="slidenum">
              <a:rPr lang="uk-UA" smtClean="0"/>
              <a:pPr/>
              <a:t>9</a:t>
            </a:fld>
            <a:endParaRPr lang="uk-UA" dirty="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974" y="1980768"/>
            <a:ext cx="2203219" cy="110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519753"/>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xmlns=""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4191</TotalTime>
  <Words>5160</Words>
  <Application>Microsoft Office PowerPoint</Application>
  <PresentationFormat>On-screen Show (16:9)</PresentationFormat>
  <Paragraphs>639</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DataStax_Template_Widescreen</vt:lpstr>
      <vt:lpstr>Discussion Module:</vt:lpstr>
      <vt:lpstr>Discussion Lab:</vt:lpstr>
      <vt:lpstr>Discussion Lab: Which DSE Functional Area</vt:lpstr>
      <vt:lpstr>End of Discussion Lab:</vt:lpstr>
      <vt:lpstr>DSE Search Index</vt:lpstr>
      <vt:lpstr>DSE Search: the Analyzer</vt:lpstr>
      <vt:lpstr>Catalog of Available Analyzer Options:</vt:lpstr>
      <vt:lpstr>DSE Search,: Field Types, Fields</vt:lpstr>
      <vt:lpstr>Catalog of Available Field Type / Field Options:</vt:lpstr>
      <vt:lpstr>Field Types &lt;- Analyzers (Indexes), Fields: How are These Created-</vt:lpstr>
      <vt:lpstr>End to End Example:</vt:lpstr>
      <vt:lpstr>Synonym: CREATE KEYSPACE</vt:lpstr>
      <vt:lpstr>Synonym: CREATE TABLE</vt:lpstr>
      <vt:lpstr>Synonym: (Add Data)</vt:lpstr>
      <vt:lpstr>Synonym: CREATE SEARCH INDEX</vt:lpstr>
      <vt:lpstr>Synonym: DESCRIBE TABLE</vt:lpstr>
      <vt:lpstr>Synonym: DESCRIBE ... SEARCH INDEX</vt:lpstr>
      <vt:lpstr>Synonym: Make an ASCII Text Field, Submit</vt:lpstr>
      <vt:lpstr>Synonym: Progressive Examples, surplus steps-</vt:lpstr>
      <vt:lpstr>Apache Solr, Impact on Disk Space, termVectors, more ..</vt:lpstr>
      <vt:lpstr>Synonym: Field Type (minimum)</vt:lpstr>
      <vt:lpstr>Synonym: Field Type (actual)</vt:lpstr>
      <vt:lpstr>Synonym: Add Field, and Deploy</vt:lpstr>
      <vt:lpstr>Synonym: Test, CQL SELECT</vt:lpstr>
      <vt:lpstr>Synonym: Debugging (page 1 of 2)</vt:lpstr>
      <vt:lpstr>Synonym: Debugging (page 2 of 2)</vt:lpstr>
      <vt:lpstr>End to End Example:</vt:lpstr>
      <vt:lpstr>Two code fragments: Lower case, and multiple filters</vt:lpstr>
      <vt:lpstr>End of Module:</vt:lpstr>
      <vt:lpstr>Solutions:</vt:lpstr>
      <vt:lpstr>Discussion Lab: Which DSE Functional Area</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93</cp:revision>
  <dcterms:created xsi:type="dcterms:W3CDTF">2018-03-30T00:33:11Z</dcterms:created>
  <dcterms:modified xsi:type="dcterms:W3CDTF">2018-07-21T16:16:25Z</dcterms:modified>
  <cp:category/>
</cp:coreProperties>
</file>